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customXml/itemProps1.xml" ContentType="application/vnd.openxmlformats-officedocument.customXmlProperties+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Override PartName="/ppt/notesSlides/notesSlide56.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docProps/custom.xml" ContentType="application/vnd.openxmlformats-officedocument.custom-properties+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Default Extension="png" ContentType="image/png"/>
  <Default Extension="bin" ContentType="application/vnd.openxmlformats-officedocument.oleObject"/>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notesSlides/notesSlide3.xml" ContentType="application/vnd.openxmlformats-officedocument.presentationml.notesSlide+xml"/>
  <Override PartName="/customXml/itemProps2.xml" ContentType="application/vnd.openxmlformats-officedocument.customXmlProperties+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39.xml" ContentType="application/vnd.openxmlformats-officedocument.presentationml.notesSlide+xml"/>
  <Override PartName="/ppt/notesSlides/notesSlide57.xml" ContentType="application/vnd.openxmlformats-officedocument.presentationml.notesSlide+xml"/>
  <Default Extension="jpeg" ContentType="image/jpeg"/>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notesSlides/notesSlide46.xml" ContentType="application/vnd.openxmlformats-officedocument.presentationml.notesSlide+xml"/>
  <Override PartName="/ppt/notesSlides/notesSlide55.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ppt/notesSlides/notesSlide53.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notesSlides/notesSlide51.xml" ContentType="application/vnd.openxmlformats-officedocument.presentationml.notesSlide+xml"/>
  <Default Extension="gif" ContentType="image/gif"/>
  <Default Extension="vml" ContentType="application/vnd.openxmlformats-officedocument.vmlDrawing"/>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Default Extension="jpg" ContentType="image/jpeg"/>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Default Extension="wmf" ContentType="image/x-wmf"/>
  <Default Extension="rels" ContentType="application/vnd.openxmlformats-package.relationships+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notesMasterIdLst>
    <p:notesMasterId r:id="rId61"/>
  </p:notesMasterIdLst>
  <p:sldIdLst>
    <p:sldId id="272" r:id="rId2"/>
    <p:sldId id="419" r:id="rId3"/>
    <p:sldId id="420" r:id="rId4"/>
    <p:sldId id="298" r:id="rId5"/>
    <p:sldId id="334" r:id="rId6"/>
    <p:sldId id="347" r:id="rId7"/>
    <p:sldId id="343" r:id="rId8"/>
    <p:sldId id="335" r:id="rId9"/>
    <p:sldId id="349" r:id="rId10"/>
    <p:sldId id="414" r:id="rId11"/>
    <p:sldId id="415" r:id="rId12"/>
    <p:sldId id="416" r:id="rId13"/>
    <p:sldId id="417" r:id="rId14"/>
    <p:sldId id="418" r:id="rId15"/>
    <p:sldId id="348" r:id="rId16"/>
    <p:sldId id="359" r:id="rId17"/>
    <p:sldId id="336" r:id="rId18"/>
    <p:sldId id="365" r:id="rId19"/>
    <p:sldId id="398" r:id="rId20"/>
    <p:sldId id="350" r:id="rId21"/>
    <p:sldId id="373" r:id="rId22"/>
    <p:sldId id="374" r:id="rId23"/>
    <p:sldId id="376" r:id="rId24"/>
    <p:sldId id="375" r:id="rId25"/>
    <p:sldId id="379" r:id="rId26"/>
    <p:sldId id="401" r:id="rId27"/>
    <p:sldId id="355" r:id="rId28"/>
    <p:sldId id="356" r:id="rId29"/>
    <p:sldId id="406" r:id="rId30"/>
    <p:sldId id="391" r:id="rId31"/>
    <p:sldId id="397" r:id="rId32"/>
    <p:sldId id="296" r:id="rId33"/>
    <p:sldId id="351" r:id="rId34"/>
    <p:sldId id="360" r:id="rId35"/>
    <p:sldId id="361" r:id="rId36"/>
    <p:sldId id="410" r:id="rId37"/>
    <p:sldId id="344" r:id="rId38"/>
    <p:sldId id="421" r:id="rId39"/>
    <p:sldId id="381" r:id="rId40"/>
    <p:sldId id="383" r:id="rId41"/>
    <p:sldId id="411" r:id="rId42"/>
    <p:sldId id="412" r:id="rId43"/>
    <p:sldId id="413" r:id="rId44"/>
    <p:sldId id="404" r:id="rId45"/>
    <p:sldId id="384" r:id="rId46"/>
    <p:sldId id="405" r:id="rId47"/>
    <p:sldId id="388" r:id="rId48"/>
    <p:sldId id="407" r:id="rId49"/>
    <p:sldId id="389" r:id="rId50"/>
    <p:sldId id="403" r:id="rId51"/>
    <p:sldId id="338" r:id="rId52"/>
    <p:sldId id="370" r:id="rId53"/>
    <p:sldId id="353" r:id="rId54"/>
    <p:sldId id="402" r:id="rId55"/>
    <p:sldId id="393" r:id="rId56"/>
    <p:sldId id="352" r:id="rId57"/>
    <p:sldId id="311" r:id="rId58"/>
    <p:sldId id="394" r:id="rId59"/>
    <p:sldId id="291" r:id="rId6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074" autoAdjust="0"/>
    <p:restoredTop sz="73070" autoAdjust="0"/>
  </p:normalViewPr>
  <p:slideViewPr>
    <p:cSldViewPr>
      <p:cViewPr varScale="1">
        <p:scale>
          <a:sx n="54" d="100"/>
          <a:sy n="54" d="100"/>
        </p:scale>
        <p:origin x="1680" y="3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viewProps" Target="viewProps.xml"/><Relationship Id="rId68" Type="http://schemas.openxmlformats.org/officeDocument/2006/relationships/customXml" Target="../customXml/item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customXml" Target="../customXml/item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customXml" Target="../customXml/item2.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image" Target="../media/image26.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09AB54A-A735-4258-A7B3-890162D7B82B}" type="datetimeFigureOut">
              <a:rPr lang="en-US" smtClean="0"/>
              <a:t>6/3/2016</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0AD1C02-0C52-48D7-94D9-4F4E2EC8D029}" type="slidenum">
              <a:rPr lang="en-US" smtClean="0"/>
              <a:t>‹#›</a:t>
            </a:fld>
            <a:endParaRPr lang="en-US" dirty="0"/>
          </a:p>
        </p:txBody>
      </p:sp>
    </p:spTree>
    <p:extLst>
      <p:ext uri="{BB962C8B-B14F-4D97-AF65-F5344CB8AC3E}">
        <p14:creationId xmlns:p14="http://schemas.microsoft.com/office/powerpoint/2010/main" val="31644076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a:defRPr/>
            </a:pPr>
            <a:fld id="{9AEECDED-6B2E-4EE6-8D32-BA9DDE2C2949}" type="slidenum">
              <a:rPr lang="en-US" smtClean="0">
                <a:solidFill>
                  <a:prstClr val="black"/>
                </a:solidFill>
              </a:rPr>
              <a:pPr>
                <a:defRPr/>
              </a:pPr>
              <a:t>1</a:t>
            </a:fld>
            <a:endParaRPr lang="en-US" dirty="0" smtClean="0">
              <a:solidFill>
                <a:prstClr val="black"/>
              </a:solidFill>
            </a:endParaRPr>
          </a:p>
        </p:txBody>
      </p:sp>
      <p:sp>
        <p:nvSpPr>
          <p:cNvPr id="4403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403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Tree>
    <p:extLst>
      <p:ext uri="{BB962C8B-B14F-4D97-AF65-F5344CB8AC3E}">
        <p14:creationId xmlns:p14="http://schemas.microsoft.com/office/powerpoint/2010/main" val="10387136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10"/>
          </p:nvPr>
        </p:nvSpPr>
        <p:spPr/>
        <p:txBody>
          <a:bodyPr/>
          <a:lstStyle/>
          <a:p>
            <a:fld id="{40AD1C02-0C52-48D7-94D9-4F4E2EC8D029}" type="slidenum">
              <a:rPr lang="en-US" smtClean="0"/>
              <a:t>10</a:t>
            </a:fld>
            <a:endParaRPr lang="en-US" dirty="0"/>
          </a:p>
        </p:txBody>
      </p:sp>
    </p:spTree>
    <p:extLst>
      <p:ext uri="{BB962C8B-B14F-4D97-AF65-F5344CB8AC3E}">
        <p14:creationId xmlns:p14="http://schemas.microsoft.com/office/powerpoint/2010/main" val="15813011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ZA" dirty="0" smtClean="0"/>
              <a:t>We have to plan around all of these factors for mSCOA</a:t>
            </a:r>
            <a:endParaRPr lang="en-ZA" dirty="0"/>
          </a:p>
        </p:txBody>
      </p:sp>
      <p:sp>
        <p:nvSpPr>
          <p:cNvPr id="4" name="Slide Number Placeholder 3"/>
          <p:cNvSpPr>
            <a:spLocks noGrp="1"/>
          </p:cNvSpPr>
          <p:nvPr>
            <p:ph type="sldNum" sz="quarter" idx="10"/>
          </p:nvPr>
        </p:nvSpPr>
        <p:spPr/>
        <p:txBody>
          <a:bodyPr/>
          <a:lstStyle/>
          <a:p>
            <a:fld id="{40AD1C02-0C52-48D7-94D9-4F4E2EC8D029}" type="slidenum">
              <a:rPr lang="en-US" smtClean="0"/>
              <a:t>11</a:t>
            </a:fld>
            <a:endParaRPr lang="en-US" dirty="0"/>
          </a:p>
        </p:txBody>
      </p:sp>
    </p:spTree>
    <p:extLst>
      <p:ext uri="{BB962C8B-B14F-4D97-AF65-F5344CB8AC3E}">
        <p14:creationId xmlns:p14="http://schemas.microsoft.com/office/powerpoint/2010/main" val="7374759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10"/>
          </p:nvPr>
        </p:nvSpPr>
        <p:spPr/>
        <p:txBody>
          <a:bodyPr/>
          <a:lstStyle/>
          <a:p>
            <a:fld id="{40AD1C02-0C52-48D7-94D9-4F4E2EC8D029}" type="slidenum">
              <a:rPr lang="en-US" smtClean="0"/>
              <a:t>12</a:t>
            </a:fld>
            <a:endParaRPr lang="en-US" dirty="0"/>
          </a:p>
        </p:txBody>
      </p:sp>
    </p:spTree>
    <p:extLst>
      <p:ext uri="{BB962C8B-B14F-4D97-AF65-F5344CB8AC3E}">
        <p14:creationId xmlns:p14="http://schemas.microsoft.com/office/powerpoint/2010/main" val="11087499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ZA" dirty="0" smtClean="0"/>
              <a:t>Explain why mSCOA is</a:t>
            </a:r>
            <a:r>
              <a:rPr lang="en-ZA" baseline="0" dirty="0" smtClean="0"/>
              <a:t> a business reform and explain how business processes and organisational chart and potentially duties or reporting lines may change within the company as a result of mSCOA</a:t>
            </a:r>
            <a:endParaRPr lang="en-ZA" dirty="0"/>
          </a:p>
        </p:txBody>
      </p:sp>
      <p:sp>
        <p:nvSpPr>
          <p:cNvPr id="4" name="Slide Number Placeholder 3"/>
          <p:cNvSpPr>
            <a:spLocks noGrp="1"/>
          </p:cNvSpPr>
          <p:nvPr>
            <p:ph type="sldNum" sz="quarter" idx="10"/>
          </p:nvPr>
        </p:nvSpPr>
        <p:spPr/>
        <p:txBody>
          <a:bodyPr/>
          <a:lstStyle/>
          <a:p>
            <a:fld id="{40AD1C02-0C52-48D7-94D9-4F4E2EC8D029}" type="slidenum">
              <a:rPr lang="en-US" smtClean="0"/>
              <a:t>13</a:t>
            </a:fld>
            <a:endParaRPr lang="en-US" dirty="0"/>
          </a:p>
        </p:txBody>
      </p:sp>
    </p:spTree>
    <p:extLst>
      <p:ext uri="{BB962C8B-B14F-4D97-AF65-F5344CB8AC3E}">
        <p14:creationId xmlns:p14="http://schemas.microsoft.com/office/powerpoint/2010/main" val="23299439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10"/>
          </p:nvPr>
        </p:nvSpPr>
        <p:spPr/>
        <p:txBody>
          <a:bodyPr/>
          <a:lstStyle/>
          <a:p>
            <a:fld id="{40AD1C02-0C52-48D7-94D9-4F4E2EC8D029}" type="slidenum">
              <a:rPr lang="en-US" smtClean="0"/>
              <a:t>14</a:t>
            </a:fld>
            <a:endParaRPr lang="en-US" dirty="0"/>
          </a:p>
        </p:txBody>
      </p:sp>
    </p:spTree>
    <p:extLst>
      <p:ext uri="{BB962C8B-B14F-4D97-AF65-F5344CB8AC3E}">
        <p14:creationId xmlns:p14="http://schemas.microsoft.com/office/powerpoint/2010/main" val="75254193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ZA" dirty="0" smtClean="0"/>
              <a:t>Why are these important for mSCOA? </a:t>
            </a:r>
          </a:p>
          <a:p>
            <a:endParaRPr lang="en-ZA" dirty="0" smtClean="0"/>
          </a:p>
          <a:p>
            <a:r>
              <a:rPr lang="en-ZA" dirty="0" smtClean="0"/>
              <a:t>National treasury is a stakeholder. By</a:t>
            </a:r>
            <a:r>
              <a:rPr lang="en-ZA" baseline="0" dirty="0" smtClean="0"/>
              <a:t> not complying with the NT expectation of going live with mSCOA 1 JULY 2017 – significant implications regarding financing and grants can be expected. A project this big and this important has to be managed with some form of force and pressure, otherwise, resources such as provincial advisors and assistance from the rest of the project team is fruitless and wasteful.</a:t>
            </a:r>
          </a:p>
          <a:p>
            <a:endParaRPr lang="en-ZA" baseline="0" dirty="0" smtClean="0"/>
          </a:p>
          <a:p>
            <a:r>
              <a:rPr lang="en-ZA" baseline="0" dirty="0" smtClean="0"/>
              <a:t>Change is not an easy process, thus, if left to comply when the municipality feels ready to do so, will never happen on its own. This is evidenced purely by the fact that mSCOA projects are still in governance phase in most municipalities after this regulation was passed in 2014!!</a:t>
            </a:r>
            <a:endParaRPr lang="en-ZA" dirty="0"/>
          </a:p>
        </p:txBody>
      </p:sp>
      <p:sp>
        <p:nvSpPr>
          <p:cNvPr id="4" name="Slide Number Placeholder 3"/>
          <p:cNvSpPr>
            <a:spLocks noGrp="1"/>
          </p:cNvSpPr>
          <p:nvPr>
            <p:ph type="sldNum" sz="quarter" idx="10"/>
          </p:nvPr>
        </p:nvSpPr>
        <p:spPr/>
        <p:txBody>
          <a:bodyPr/>
          <a:lstStyle/>
          <a:p>
            <a:fld id="{40AD1C02-0C52-48D7-94D9-4F4E2EC8D029}" type="slidenum">
              <a:rPr lang="en-US" smtClean="0"/>
              <a:t>15</a:t>
            </a:fld>
            <a:endParaRPr lang="en-US" dirty="0"/>
          </a:p>
        </p:txBody>
      </p:sp>
    </p:spTree>
    <p:extLst>
      <p:ext uri="{BB962C8B-B14F-4D97-AF65-F5344CB8AC3E}">
        <p14:creationId xmlns:p14="http://schemas.microsoft.com/office/powerpoint/2010/main" val="9278403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10"/>
          </p:nvPr>
        </p:nvSpPr>
        <p:spPr/>
        <p:txBody>
          <a:bodyPr/>
          <a:lstStyle/>
          <a:p>
            <a:fld id="{40AD1C02-0C52-48D7-94D9-4F4E2EC8D029}" type="slidenum">
              <a:rPr lang="en-US" smtClean="0"/>
              <a:t>16</a:t>
            </a:fld>
            <a:endParaRPr lang="en-US" dirty="0"/>
          </a:p>
        </p:txBody>
      </p:sp>
    </p:spTree>
    <p:extLst>
      <p:ext uri="{BB962C8B-B14F-4D97-AF65-F5344CB8AC3E}">
        <p14:creationId xmlns:p14="http://schemas.microsoft.com/office/powerpoint/2010/main" val="259467020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ZA" dirty="0" smtClean="0"/>
              <a:t>The project manager acts as the key catalyst to stimulate effective communication and coordination</a:t>
            </a:r>
          </a:p>
          <a:p>
            <a:endParaRPr lang="en-ZA" dirty="0" smtClean="0"/>
          </a:p>
          <a:p>
            <a:r>
              <a:rPr lang="en-ZA" dirty="0" smtClean="0"/>
              <a:t>Fundamentally, the project manager must direct the project from its inputs, through its nucleus, to delivery of its outputs</a:t>
            </a:r>
            <a:endParaRPr lang="en-ZA" dirty="0"/>
          </a:p>
        </p:txBody>
      </p:sp>
      <p:sp>
        <p:nvSpPr>
          <p:cNvPr id="4" name="Slide Number Placeholder 3"/>
          <p:cNvSpPr>
            <a:spLocks noGrp="1"/>
          </p:cNvSpPr>
          <p:nvPr>
            <p:ph type="sldNum" sz="quarter" idx="10"/>
          </p:nvPr>
        </p:nvSpPr>
        <p:spPr/>
        <p:txBody>
          <a:bodyPr/>
          <a:lstStyle/>
          <a:p>
            <a:fld id="{40AD1C02-0C52-48D7-94D9-4F4E2EC8D029}" type="slidenum">
              <a:rPr lang="en-US" smtClean="0"/>
              <a:t>17</a:t>
            </a:fld>
            <a:endParaRPr lang="en-US" dirty="0"/>
          </a:p>
        </p:txBody>
      </p:sp>
    </p:spTree>
    <p:extLst>
      <p:ext uri="{BB962C8B-B14F-4D97-AF65-F5344CB8AC3E}">
        <p14:creationId xmlns:p14="http://schemas.microsoft.com/office/powerpoint/2010/main" val="224880086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10"/>
          </p:nvPr>
        </p:nvSpPr>
        <p:spPr/>
        <p:txBody>
          <a:bodyPr/>
          <a:lstStyle/>
          <a:p>
            <a:fld id="{40AD1C02-0C52-48D7-94D9-4F4E2EC8D029}" type="slidenum">
              <a:rPr lang="en-US" smtClean="0"/>
              <a:t>18</a:t>
            </a:fld>
            <a:endParaRPr lang="en-US" dirty="0"/>
          </a:p>
        </p:txBody>
      </p:sp>
    </p:spTree>
    <p:extLst>
      <p:ext uri="{BB962C8B-B14F-4D97-AF65-F5344CB8AC3E}">
        <p14:creationId xmlns:p14="http://schemas.microsoft.com/office/powerpoint/2010/main" val="410258264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10"/>
          </p:nvPr>
        </p:nvSpPr>
        <p:spPr/>
        <p:txBody>
          <a:bodyPr/>
          <a:lstStyle/>
          <a:p>
            <a:fld id="{40AD1C02-0C52-48D7-94D9-4F4E2EC8D029}" type="slidenum">
              <a:rPr lang="en-US" smtClean="0"/>
              <a:t>19</a:t>
            </a:fld>
            <a:endParaRPr lang="en-US" dirty="0"/>
          </a:p>
        </p:txBody>
      </p:sp>
    </p:spTree>
    <p:extLst>
      <p:ext uri="{BB962C8B-B14F-4D97-AF65-F5344CB8AC3E}">
        <p14:creationId xmlns:p14="http://schemas.microsoft.com/office/powerpoint/2010/main" val="10257675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10"/>
          </p:nvPr>
        </p:nvSpPr>
        <p:spPr/>
        <p:txBody>
          <a:bodyPr/>
          <a:lstStyle/>
          <a:p>
            <a:fld id="{40AD1C02-0C52-48D7-94D9-4F4E2EC8D029}" type="slidenum">
              <a:rPr lang="en-US" smtClean="0"/>
              <a:t>2</a:t>
            </a:fld>
            <a:endParaRPr lang="en-US" dirty="0"/>
          </a:p>
        </p:txBody>
      </p:sp>
    </p:spTree>
    <p:extLst>
      <p:ext uri="{BB962C8B-B14F-4D97-AF65-F5344CB8AC3E}">
        <p14:creationId xmlns:p14="http://schemas.microsoft.com/office/powerpoint/2010/main" val="120339067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ZA" dirty="0" smtClean="0"/>
              <a:t>Phase 0 Project Proposal</a:t>
            </a:r>
          </a:p>
          <a:p>
            <a:r>
              <a:rPr lang="en-ZA" dirty="0" smtClean="0"/>
              <a:t>•• Phase I Define the Project</a:t>
            </a:r>
          </a:p>
          <a:p>
            <a:r>
              <a:rPr lang="en-ZA" dirty="0" smtClean="0"/>
              <a:t>•• Phase Develop the Project Plan</a:t>
            </a:r>
          </a:p>
          <a:p>
            <a:r>
              <a:rPr lang="en-ZA" dirty="0" smtClean="0"/>
              <a:t>•• Phase III Implement the Project </a:t>
            </a:r>
          </a:p>
          <a:p>
            <a:r>
              <a:rPr lang="en-ZA" dirty="0" smtClean="0"/>
              <a:t>•• Phase IV Project Closeout</a:t>
            </a:r>
            <a:endParaRPr lang="en-ZA" dirty="0"/>
          </a:p>
        </p:txBody>
      </p:sp>
      <p:sp>
        <p:nvSpPr>
          <p:cNvPr id="4" name="Slide Number Placeholder 3"/>
          <p:cNvSpPr>
            <a:spLocks noGrp="1"/>
          </p:cNvSpPr>
          <p:nvPr>
            <p:ph type="sldNum" sz="quarter" idx="10"/>
          </p:nvPr>
        </p:nvSpPr>
        <p:spPr/>
        <p:txBody>
          <a:bodyPr/>
          <a:lstStyle/>
          <a:p>
            <a:fld id="{40AD1C02-0C52-48D7-94D9-4F4E2EC8D029}" type="slidenum">
              <a:rPr lang="en-US" smtClean="0"/>
              <a:t>20</a:t>
            </a:fld>
            <a:endParaRPr lang="en-US" dirty="0"/>
          </a:p>
        </p:txBody>
      </p:sp>
    </p:spTree>
    <p:extLst>
      <p:ext uri="{BB962C8B-B14F-4D97-AF65-F5344CB8AC3E}">
        <p14:creationId xmlns:p14="http://schemas.microsoft.com/office/powerpoint/2010/main" val="28939921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lnSpc>
                <a:spcPct val="90000"/>
              </a:lnSpc>
            </a:pPr>
            <a:r>
              <a:rPr lang="en-US" altLang="en-US" sz="2400" b="1" dirty="0" smtClean="0"/>
              <a:t>Initiating processes:</a:t>
            </a:r>
            <a:r>
              <a:rPr lang="en-US" altLang="en-US" sz="2400" dirty="0" smtClean="0"/>
              <a:t> recognizing a project or phase should begin</a:t>
            </a:r>
          </a:p>
          <a:p>
            <a:pPr lvl="1">
              <a:lnSpc>
                <a:spcPct val="90000"/>
              </a:lnSpc>
            </a:pPr>
            <a:r>
              <a:rPr lang="en-US" altLang="en-US" sz="2400" b="1" dirty="0" smtClean="0"/>
              <a:t>Planning processes:</a:t>
            </a:r>
            <a:r>
              <a:rPr lang="en-US" altLang="en-US" sz="2400" dirty="0" smtClean="0"/>
              <a:t> devising and maintaining a workable plan</a:t>
            </a:r>
          </a:p>
          <a:p>
            <a:pPr lvl="1">
              <a:lnSpc>
                <a:spcPct val="90000"/>
              </a:lnSpc>
            </a:pPr>
            <a:r>
              <a:rPr lang="en-US" altLang="en-US" sz="2400" b="1" dirty="0" smtClean="0"/>
              <a:t>Executing processes:</a:t>
            </a:r>
            <a:r>
              <a:rPr lang="en-US" altLang="en-US" sz="2400" dirty="0" smtClean="0"/>
              <a:t> coordinating resources to execute the plan</a:t>
            </a:r>
          </a:p>
          <a:p>
            <a:pPr lvl="1">
              <a:lnSpc>
                <a:spcPct val="90000"/>
              </a:lnSpc>
            </a:pPr>
            <a:r>
              <a:rPr lang="en-US" altLang="en-US" sz="2400" b="1" dirty="0" smtClean="0"/>
              <a:t>Controlling processes:</a:t>
            </a:r>
            <a:r>
              <a:rPr lang="en-US" altLang="en-US" sz="2400" dirty="0" smtClean="0"/>
              <a:t> ensuring project objectives are met; monitoring, correcting and measuring progress</a:t>
            </a:r>
          </a:p>
          <a:p>
            <a:pPr lvl="1">
              <a:lnSpc>
                <a:spcPct val="90000"/>
              </a:lnSpc>
            </a:pPr>
            <a:r>
              <a:rPr lang="en-US" altLang="en-US" sz="2400" b="1" dirty="0" smtClean="0"/>
              <a:t>Closing processes:</a:t>
            </a:r>
            <a:r>
              <a:rPr lang="en-US" altLang="en-US" sz="2400" dirty="0" smtClean="0"/>
              <a:t> formalised acceptance</a:t>
            </a:r>
          </a:p>
          <a:p>
            <a:endParaRPr lang="en-ZA" dirty="0"/>
          </a:p>
        </p:txBody>
      </p:sp>
      <p:sp>
        <p:nvSpPr>
          <p:cNvPr id="4" name="Slide Number Placeholder 3"/>
          <p:cNvSpPr>
            <a:spLocks noGrp="1"/>
          </p:cNvSpPr>
          <p:nvPr>
            <p:ph type="sldNum" sz="quarter" idx="10"/>
          </p:nvPr>
        </p:nvSpPr>
        <p:spPr/>
        <p:txBody>
          <a:bodyPr/>
          <a:lstStyle/>
          <a:p>
            <a:fld id="{40AD1C02-0C52-48D7-94D9-4F4E2EC8D029}" type="slidenum">
              <a:rPr lang="en-US" smtClean="0"/>
              <a:t>21</a:t>
            </a:fld>
            <a:endParaRPr lang="en-US" dirty="0"/>
          </a:p>
        </p:txBody>
      </p:sp>
    </p:spTree>
    <p:extLst>
      <p:ext uri="{BB962C8B-B14F-4D97-AF65-F5344CB8AC3E}">
        <p14:creationId xmlns:p14="http://schemas.microsoft.com/office/powerpoint/2010/main" val="412011513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10"/>
          </p:nvPr>
        </p:nvSpPr>
        <p:spPr/>
        <p:txBody>
          <a:bodyPr/>
          <a:lstStyle/>
          <a:p>
            <a:fld id="{40AD1C02-0C52-48D7-94D9-4F4E2EC8D029}" type="slidenum">
              <a:rPr lang="en-US" smtClean="0"/>
              <a:t>23</a:t>
            </a:fld>
            <a:endParaRPr lang="en-US" dirty="0"/>
          </a:p>
        </p:txBody>
      </p:sp>
    </p:spTree>
    <p:extLst>
      <p:ext uri="{BB962C8B-B14F-4D97-AF65-F5344CB8AC3E}">
        <p14:creationId xmlns:p14="http://schemas.microsoft.com/office/powerpoint/2010/main" val="326232808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ZA" b="1" dirty="0" smtClean="0"/>
              <a:t>Initiation includes defining the problem and developing solutions</a:t>
            </a:r>
          </a:p>
          <a:p>
            <a:endParaRPr lang="en-ZA" altLang="en-US" sz="1200" b="1" dirty="0" smtClean="0">
              <a:latin typeface="Calibri (Body)"/>
            </a:endParaRPr>
          </a:p>
          <a:p>
            <a:r>
              <a:rPr lang="en-ZA" altLang="en-US" sz="1200" dirty="0" smtClean="0">
                <a:latin typeface="Calibri (Body)"/>
              </a:rPr>
              <a:t>Initiating defines and authorizes the project or a project phase</a:t>
            </a:r>
          </a:p>
          <a:p>
            <a:endParaRPr lang="en-ZA" altLang="en-US" sz="1200" dirty="0" smtClean="0">
              <a:latin typeface="Calibri (Body)"/>
            </a:endParaRPr>
          </a:p>
          <a:p>
            <a:r>
              <a:rPr lang="en-ZA" altLang="en-US" sz="1200" dirty="0" smtClean="0">
                <a:latin typeface="Calibri (Body)"/>
              </a:rPr>
              <a:t>In</a:t>
            </a:r>
            <a:r>
              <a:rPr lang="en-ZA" altLang="en-US" sz="1200" baseline="0" dirty="0" smtClean="0">
                <a:latin typeface="Calibri (Body)"/>
              </a:rPr>
              <a:t> mSCOA, the “CONTRACT” is the regulation issued by NT - </a:t>
            </a:r>
            <a:r>
              <a:rPr lang="en-ZA" altLang="en-US" sz="1200" dirty="0" smtClean="0">
                <a:latin typeface="Calibri (Body)"/>
              </a:rPr>
              <a:t> non-negotiable</a:t>
            </a:r>
          </a:p>
          <a:p>
            <a:endParaRPr lang="en-ZA" altLang="en-US" sz="1200" dirty="0" smtClean="0">
              <a:latin typeface="Calibri (Body)"/>
            </a:endParaRPr>
          </a:p>
          <a:p>
            <a:r>
              <a:rPr lang="en-ZA" altLang="en-US" sz="1200" dirty="0" smtClean="0">
                <a:latin typeface="Calibri (Body)"/>
              </a:rPr>
              <a:t>Furthermore, there will be a contract with the service provider</a:t>
            </a:r>
          </a:p>
        </p:txBody>
      </p:sp>
      <p:sp>
        <p:nvSpPr>
          <p:cNvPr id="4" name="Slide Number Placeholder 3"/>
          <p:cNvSpPr>
            <a:spLocks noGrp="1"/>
          </p:cNvSpPr>
          <p:nvPr>
            <p:ph type="sldNum" sz="quarter" idx="10"/>
          </p:nvPr>
        </p:nvSpPr>
        <p:spPr/>
        <p:txBody>
          <a:bodyPr/>
          <a:lstStyle/>
          <a:p>
            <a:fld id="{40AD1C02-0C52-48D7-94D9-4F4E2EC8D029}" type="slidenum">
              <a:rPr lang="en-US" smtClean="0"/>
              <a:t>24</a:t>
            </a:fld>
            <a:endParaRPr lang="en-US" dirty="0"/>
          </a:p>
        </p:txBody>
      </p:sp>
    </p:spTree>
    <p:extLst>
      <p:ext uri="{BB962C8B-B14F-4D97-AF65-F5344CB8AC3E}">
        <p14:creationId xmlns:p14="http://schemas.microsoft.com/office/powerpoint/2010/main" val="45139770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ZA" dirty="0" smtClean="0"/>
              <a:t>To:</a:t>
            </a:r>
            <a:r>
              <a:rPr lang="en-ZA" baseline="0" dirty="0" smtClean="0"/>
              <a:t> become mSCOA compliant by 1 July 2017</a:t>
            </a:r>
          </a:p>
          <a:p>
            <a:r>
              <a:rPr lang="en-ZA" baseline="0" dirty="0" smtClean="0"/>
              <a:t>In what way: Project implementation plan and actual implementation</a:t>
            </a:r>
          </a:p>
          <a:p>
            <a:r>
              <a:rPr lang="en-ZA" baseline="0" dirty="0" smtClean="0"/>
              <a:t>So that: we can comply with the regulation issued by NT and provide reliable, comparable reporting to stakeholders</a:t>
            </a:r>
            <a:endParaRPr lang="en-ZA" dirty="0"/>
          </a:p>
        </p:txBody>
      </p:sp>
      <p:sp>
        <p:nvSpPr>
          <p:cNvPr id="4" name="Slide Number Placeholder 3"/>
          <p:cNvSpPr>
            <a:spLocks noGrp="1"/>
          </p:cNvSpPr>
          <p:nvPr>
            <p:ph type="sldNum" sz="quarter" idx="10"/>
          </p:nvPr>
        </p:nvSpPr>
        <p:spPr/>
        <p:txBody>
          <a:bodyPr/>
          <a:lstStyle/>
          <a:p>
            <a:fld id="{40AD1C02-0C52-48D7-94D9-4F4E2EC8D029}" type="slidenum">
              <a:rPr lang="en-US" smtClean="0"/>
              <a:t>25</a:t>
            </a:fld>
            <a:endParaRPr lang="en-US" dirty="0"/>
          </a:p>
        </p:txBody>
      </p:sp>
    </p:spTree>
    <p:extLst>
      <p:ext uri="{BB962C8B-B14F-4D97-AF65-F5344CB8AC3E}">
        <p14:creationId xmlns:p14="http://schemas.microsoft.com/office/powerpoint/2010/main" val="35545481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10"/>
          </p:nvPr>
        </p:nvSpPr>
        <p:spPr/>
        <p:txBody>
          <a:bodyPr/>
          <a:lstStyle/>
          <a:p>
            <a:fld id="{40AD1C02-0C52-48D7-94D9-4F4E2EC8D029}" type="slidenum">
              <a:rPr lang="en-US" smtClean="0"/>
              <a:t>26</a:t>
            </a:fld>
            <a:endParaRPr lang="en-US" dirty="0"/>
          </a:p>
        </p:txBody>
      </p:sp>
    </p:spTree>
    <p:extLst>
      <p:ext uri="{BB962C8B-B14F-4D97-AF65-F5344CB8AC3E}">
        <p14:creationId xmlns:p14="http://schemas.microsoft.com/office/powerpoint/2010/main" val="283901135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10"/>
          </p:nvPr>
        </p:nvSpPr>
        <p:spPr/>
        <p:txBody>
          <a:bodyPr/>
          <a:lstStyle/>
          <a:p>
            <a:fld id="{40AD1C02-0C52-48D7-94D9-4F4E2EC8D029}" type="slidenum">
              <a:rPr lang="en-US" smtClean="0"/>
              <a:t>27</a:t>
            </a:fld>
            <a:endParaRPr lang="en-US" dirty="0"/>
          </a:p>
        </p:txBody>
      </p:sp>
    </p:spTree>
    <p:extLst>
      <p:ext uri="{BB962C8B-B14F-4D97-AF65-F5344CB8AC3E}">
        <p14:creationId xmlns:p14="http://schemas.microsoft.com/office/powerpoint/2010/main" val="137043164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ZA" dirty="0" smtClean="0"/>
              <a:t>Skills/knowledge</a:t>
            </a:r>
            <a:r>
              <a:rPr lang="en-ZA" baseline="0" dirty="0" smtClean="0"/>
              <a:t> should be visible in your steering and implementation committee</a:t>
            </a:r>
          </a:p>
          <a:p>
            <a:endParaRPr lang="en-ZA" baseline="0" dirty="0" smtClean="0"/>
          </a:p>
          <a:p>
            <a:r>
              <a:rPr lang="en-ZA" baseline="0" dirty="0" smtClean="0"/>
              <a:t>Time: no choice, has to be done by 1 July 2017</a:t>
            </a:r>
            <a:endParaRPr lang="en-ZA" dirty="0"/>
          </a:p>
        </p:txBody>
      </p:sp>
      <p:sp>
        <p:nvSpPr>
          <p:cNvPr id="4" name="Slide Number Placeholder 3"/>
          <p:cNvSpPr>
            <a:spLocks noGrp="1"/>
          </p:cNvSpPr>
          <p:nvPr>
            <p:ph type="sldNum" sz="quarter" idx="10"/>
          </p:nvPr>
        </p:nvSpPr>
        <p:spPr/>
        <p:txBody>
          <a:bodyPr/>
          <a:lstStyle/>
          <a:p>
            <a:fld id="{40AD1C02-0C52-48D7-94D9-4F4E2EC8D029}" type="slidenum">
              <a:rPr lang="en-US" smtClean="0"/>
              <a:t>28</a:t>
            </a:fld>
            <a:endParaRPr lang="en-US" dirty="0"/>
          </a:p>
        </p:txBody>
      </p:sp>
    </p:spTree>
    <p:extLst>
      <p:ext uri="{BB962C8B-B14F-4D97-AF65-F5344CB8AC3E}">
        <p14:creationId xmlns:p14="http://schemas.microsoft.com/office/powerpoint/2010/main" val="331683148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10"/>
          </p:nvPr>
        </p:nvSpPr>
        <p:spPr/>
        <p:txBody>
          <a:bodyPr/>
          <a:lstStyle/>
          <a:p>
            <a:fld id="{40AD1C02-0C52-48D7-94D9-4F4E2EC8D029}" type="slidenum">
              <a:rPr lang="en-US" smtClean="0"/>
              <a:t>29</a:t>
            </a:fld>
            <a:endParaRPr lang="en-US" dirty="0"/>
          </a:p>
        </p:txBody>
      </p:sp>
    </p:spTree>
    <p:extLst>
      <p:ext uri="{BB962C8B-B14F-4D97-AF65-F5344CB8AC3E}">
        <p14:creationId xmlns:p14="http://schemas.microsoft.com/office/powerpoint/2010/main" val="392244233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smtClean="0"/>
              <a:t>If you have no plan, you have no control.</a:t>
            </a:r>
          </a:p>
          <a:p>
            <a:endParaRPr lang="en-ZA" dirty="0"/>
          </a:p>
        </p:txBody>
      </p:sp>
      <p:sp>
        <p:nvSpPr>
          <p:cNvPr id="4" name="Slide Number Placeholder 3"/>
          <p:cNvSpPr>
            <a:spLocks noGrp="1"/>
          </p:cNvSpPr>
          <p:nvPr>
            <p:ph type="sldNum" sz="quarter" idx="10"/>
          </p:nvPr>
        </p:nvSpPr>
        <p:spPr/>
        <p:txBody>
          <a:bodyPr/>
          <a:lstStyle/>
          <a:p>
            <a:fld id="{40AD1C02-0C52-48D7-94D9-4F4E2EC8D029}" type="slidenum">
              <a:rPr lang="en-US" smtClean="0"/>
              <a:t>30</a:t>
            </a:fld>
            <a:endParaRPr lang="en-US" dirty="0"/>
          </a:p>
        </p:txBody>
      </p:sp>
    </p:spTree>
    <p:extLst>
      <p:ext uri="{BB962C8B-B14F-4D97-AF65-F5344CB8AC3E}">
        <p14:creationId xmlns:p14="http://schemas.microsoft.com/office/powerpoint/2010/main" val="26771315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10"/>
          </p:nvPr>
        </p:nvSpPr>
        <p:spPr/>
        <p:txBody>
          <a:bodyPr/>
          <a:lstStyle/>
          <a:p>
            <a:fld id="{40AD1C02-0C52-48D7-94D9-4F4E2EC8D029}" type="slidenum">
              <a:rPr lang="en-US" smtClean="0"/>
              <a:t>3</a:t>
            </a:fld>
            <a:endParaRPr lang="en-US" dirty="0"/>
          </a:p>
        </p:txBody>
      </p:sp>
    </p:spTree>
    <p:extLst>
      <p:ext uri="{BB962C8B-B14F-4D97-AF65-F5344CB8AC3E}">
        <p14:creationId xmlns:p14="http://schemas.microsoft.com/office/powerpoint/2010/main" val="25126467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ZA" dirty="0" smtClean="0"/>
              <a:t>NB – project plan – lets look at this further</a:t>
            </a:r>
            <a:endParaRPr lang="en-ZA" dirty="0"/>
          </a:p>
        </p:txBody>
      </p:sp>
      <p:sp>
        <p:nvSpPr>
          <p:cNvPr id="4" name="Slide Number Placeholder 3"/>
          <p:cNvSpPr>
            <a:spLocks noGrp="1"/>
          </p:cNvSpPr>
          <p:nvPr>
            <p:ph type="sldNum" sz="quarter" idx="10"/>
          </p:nvPr>
        </p:nvSpPr>
        <p:spPr/>
        <p:txBody>
          <a:bodyPr/>
          <a:lstStyle/>
          <a:p>
            <a:fld id="{40AD1C02-0C52-48D7-94D9-4F4E2EC8D029}" type="slidenum">
              <a:rPr lang="en-US" smtClean="0"/>
              <a:t>31</a:t>
            </a:fld>
            <a:endParaRPr lang="en-US" dirty="0"/>
          </a:p>
        </p:txBody>
      </p:sp>
    </p:spTree>
    <p:extLst>
      <p:ext uri="{BB962C8B-B14F-4D97-AF65-F5344CB8AC3E}">
        <p14:creationId xmlns:p14="http://schemas.microsoft.com/office/powerpoint/2010/main" val="216843879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auto">
              <a:spcAft>
                <a:spcPts val="0"/>
              </a:spcAft>
              <a:defRPr/>
            </a:pPr>
            <a:r>
              <a:rPr lang="en-US" b="1" dirty="0" smtClean="0"/>
              <a:t>Planning is answering questions—what must be done, by whom, for how much, how, when, and so on. </a:t>
            </a:r>
          </a:p>
          <a:p>
            <a:pPr algn="l" rtl="0" fontAlgn="auto">
              <a:spcAft>
                <a:spcPts val="0"/>
              </a:spcAft>
              <a:defRPr/>
            </a:pPr>
            <a:endParaRPr lang="en-US" b="1" dirty="0" smtClean="0"/>
          </a:p>
          <a:p>
            <a:pPr algn="l" rtl="0" fontAlgn="auto">
              <a:spcAft>
                <a:spcPts val="0"/>
              </a:spcAft>
              <a:defRPr/>
            </a:pPr>
            <a:r>
              <a:rPr lang="en-US" b="1" dirty="0" smtClean="0"/>
              <a:t>The Quote: </a:t>
            </a:r>
            <a:r>
              <a:rPr lang="en-US" b="0" dirty="0" smtClean="0"/>
              <a:t>a plan means nothing if</a:t>
            </a:r>
            <a:r>
              <a:rPr lang="en-US" b="0" baseline="0" dirty="0" smtClean="0"/>
              <a:t> not carefully thought about and executed. The planning process helps you identify what needs to be done, by whom and when. The planning process also helps you identify issues and risks for consideration before they develop. Thus “the plan is not the important thing here, it’s the planning process that holds the value”</a:t>
            </a:r>
            <a:endParaRPr lang="ar-SA" b="0" dirty="0"/>
          </a:p>
        </p:txBody>
      </p:sp>
      <p:sp>
        <p:nvSpPr>
          <p:cNvPr id="4" name="Slide Number Placeholder 3"/>
          <p:cNvSpPr>
            <a:spLocks noGrp="1"/>
          </p:cNvSpPr>
          <p:nvPr>
            <p:ph type="sldNum" sz="quarter" idx="10"/>
          </p:nvPr>
        </p:nvSpPr>
        <p:spPr/>
        <p:txBody>
          <a:bodyPr/>
          <a:lstStyle/>
          <a:p>
            <a:fld id="{40AD1C02-0C52-48D7-94D9-4F4E2EC8D029}" type="slidenum">
              <a:rPr lang="en-US" smtClean="0"/>
              <a:t>32</a:t>
            </a:fld>
            <a:endParaRPr lang="en-US" dirty="0"/>
          </a:p>
        </p:txBody>
      </p:sp>
    </p:spTree>
    <p:extLst>
      <p:ext uri="{BB962C8B-B14F-4D97-AF65-F5344CB8AC3E}">
        <p14:creationId xmlns:p14="http://schemas.microsoft.com/office/powerpoint/2010/main" val="355539595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ZA" altLang="en-US" sz="1800" dirty="0" smtClean="0">
                <a:latin typeface="Calibri (Body)"/>
              </a:rPr>
              <a:t>Planning defines and refines objectives and plans the course of action required to attain the objectives and scope that the project was undertaken to address.  </a:t>
            </a:r>
          </a:p>
          <a:p>
            <a:endParaRPr lang="en-ZA" sz="1800" dirty="0" smtClean="0">
              <a:latin typeface="Calibri (Body)"/>
            </a:endParaRPr>
          </a:p>
          <a:p>
            <a:r>
              <a:rPr lang="en-ZA" sz="1800" b="1" dirty="0" smtClean="0">
                <a:latin typeface="Calibri (Body)"/>
              </a:rPr>
              <a:t>Detail not required. Highlight high level.</a:t>
            </a:r>
            <a:endParaRPr lang="en-ZA" b="1" dirty="0"/>
          </a:p>
        </p:txBody>
      </p:sp>
      <p:sp>
        <p:nvSpPr>
          <p:cNvPr id="4" name="Slide Number Placeholder 3"/>
          <p:cNvSpPr>
            <a:spLocks noGrp="1"/>
          </p:cNvSpPr>
          <p:nvPr>
            <p:ph type="sldNum" sz="quarter" idx="10"/>
          </p:nvPr>
        </p:nvSpPr>
        <p:spPr/>
        <p:txBody>
          <a:bodyPr/>
          <a:lstStyle/>
          <a:p>
            <a:fld id="{40AD1C02-0C52-48D7-94D9-4F4E2EC8D029}" type="slidenum">
              <a:rPr lang="en-US" smtClean="0"/>
              <a:t>33</a:t>
            </a:fld>
            <a:endParaRPr lang="en-US" dirty="0"/>
          </a:p>
        </p:txBody>
      </p:sp>
    </p:spTree>
    <p:extLst>
      <p:ext uri="{BB962C8B-B14F-4D97-AF65-F5344CB8AC3E}">
        <p14:creationId xmlns:p14="http://schemas.microsoft.com/office/powerpoint/2010/main" val="244633256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ZA" sz="1200" b="1" dirty="0" smtClean="0">
                <a:latin typeface="Calibri (Body)"/>
              </a:rPr>
              <a:t>Detail not required. Highlight high level.</a:t>
            </a:r>
            <a:endParaRPr lang="en-ZA" b="1" dirty="0" smtClean="0"/>
          </a:p>
          <a:p>
            <a:endParaRPr lang="en-ZA" dirty="0" smtClean="0"/>
          </a:p>
          <a:p>
            <a:r>
              <a:rPr lang="en-ZA" dirty="0" smtClean="0"/>
              <a:t>The core planning highlights everything that has been communicated by NT</a:t>
            </a:r>
            <a:r>
              <a:rPr lang="en-ZA" baseline="0" dirty="0" smtClean="0"/>
              <a:t> thus far on going about the mSCOA project and is further evidenced by the self-assessment.</a:t>
            </a:r>
            <a:endParaRPr lang="en-ZA" dirty="0"/>
          </a:p>
        </p:txBody>
      </p:sp>
      <p:sp>
        <p:nvSpPr>
          <p:cNvPr id="4" name="Slide Number Placeholder 3"/>
          <p:cNvSpPr>
            <a:spLocks noGrp="1"/>
          </p:cNvSpPr>
          <p:nvPr>
            <p:ph type="sldNum" sz="quarter" idx="10"/>
          </p:nvPr>
        </p:nvSpPr>
        <p:spPr/>
        <p:txBody>
          <a:bodyPr/>
          <a:lstStyle/>
          <a:p>
            <a:fld id="{40AD1C02-0C52-48D7-94D9-4F4E2EC8D029}" type="slidenum">
              <a:rPr lang="en-US" smtClean="0"/>
              <a:t>34</a:t>
            </a:fld>
            <a:endParaRPr lang="en-US" dirty="0"/>
          </a:p>
        </p:txBody>
      </p:sp>
    </p:spTree>
    <p:extLst>
      <p:ext uri="{BB962C8B-B14F-4D97-AF65-F5344CB8AC3E}">
        <p14:creationId xmlns:p14="http://schemas.microsoft.com/office/powerpoint/2010/main" val="164123312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ZA" dirty="0" smtClean="0"/>
              <a:t>As you can see – planning is a large part of the success in any project</a:t>
            </a:r>
          </a:p>
          <a:p>
            <a:endParaRPr lang="en-ZA"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ZA" sz="1200" b="1" dirty="0" smtClean="0">
                <a:latin typeface="Calibri (Body)"/>
              </a:rPr>
              <a:t>Detail not required. Highlight high level.</a:t>
            </a:r>
            <a:endParaRPr lang="en-ZA" b="1" dirty="0" smtClean="0"/>
          </a:p>
          <a:p>
            <a:endParaRPr lang="en-ZA" dirty="0"/>
          </a:p>
        </p:txBody>
      </p:sp>
      <p:sp>
        <p:nvSpPr>
          <p:cNvPr id="4" name="Slide Number Placeholder 3"/>
          <p:cNvSpPr>
            <a:spLocks noGrp="1"/>
          </p:cNvSpPr>
          <p:nvPr>
            <p:ph type="sldNum" sz="quarter" idx="10"/>
          </p:nvPr>
        </p:nvSpPr>
        <p:spPr/>
        <p:txBody>
          <a:bodyPr/>
          <a:lstStyle/>
          <a:p>
            <a:fld id="{40AD1C02-0C52-48D7-94D9-4F4E2EC8D029}" type="slidenum">
              <a:rPr lang="en-US" smtClean="0"/>
              <a:t>35</a:t>
            </a:fld>
            <a:endParaRPr lang="en-US" dirty="0"/>
          </a:p>
        </p:txBody>
      </p:sp>
    </p:spTree>
    <p:extLst>
      <p:ext uri="{BB962C8B-B14F-4D97-AF65-F5344CB8AC3E}">
        <p14:creationId xmlns:p14="http://schemas.microsoft.com/office/powerpoint/2010/main" val="237288987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ZA" dirty="0" smtClean="0"/>
              <a:t>For mSCOA, it is very important that we look at system implications and plan around this, then manage</a:t>
            </a:r>
            <a:r>
              <a:rPr lang="en-ZA" baseline="0" dirty="0" smtClean="0"/>
              <a:t> risks.</a:t>
            </a:r>
          </a:p>
          <a:p>
            <a:endParaRPr lang="en-ZA" baseline="0" dirty="0" smtClean="0"/>
          </a:p>
          <a:p>
            <a:r>
              <a:rPr lang="en-ZA" dirty="0" smtClean="0"/>
              <a:t>Look at consequences</a:t>
            </a:r>
            <a:r>
              <a:rPr lang="en-ZA" baseline="0" dirty="0" smtClean="0"/>
              <a:t> if not considered</a:t>
            </a:r>
            <a:endParaRPr lang="en-ZA" dirty="0"/>
          </a:p>
        </p:txBody>
      </p:sp>
      <p:sp>
        <p:nvSpPr>
          <p:cNvPr id="4" name="Slide Number Placeholder 3"/>
          <p:cNvSpPr>
            <a:spLocks noGrp="1"/>
          </p:cNvSpPr>
          <p:nvPr>
            <p:ph type="sldNum" sz="quarter" idx="10"/>
          </p:nvPr>
        </p:nvSpPr>
        <p:spPr/>
        <p:txBody>
          <a:bodyPr/>
          <a:lstStyle/>
          <a:p>
            <a:fld id="{40AD1C02-0C52-48D7-94D9-4F4E2EC8D029}" type="slidenum">
              <a:rPr lang="en-US" smtClean="0"/>
              <a:t>36</a:t>
            </a:fld>
            <a:endParaRPr lang="en-US" dirty="0"/>
          </a:p>
        </p:txBody>
      </p:sp>
    </p:spTree>
    <p:extLst>
      <p:ext uri="{BB962C8B-B14F-4D97-AF65-F5344CB8AC3E}">
        <p14:creationId xmlns:p14="http://schemas.microsoft.com/office/powerpoint/2010/main" val="227369949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ZA" sz="1200" dirty="0" smtClean="0">
                <a:latin typeface="Calibri (Body)"/>
              </a:rPr>
              <a:t>Detail not required. Highlight high level.</a:t>
            </a:r>
            <a:endParaRPr lang="en-ZA" dirty="0" smtClean="0"/>
          </a:p>
          <a:p>
            <a:pPr algn="l" rtl="0" fontAlgn="auto">
              <a:spcAft>
                <a:spcPts val="0"/>
              </a:spcAft>
              <a:defRPr/>
            </a:pPr>
            <a:endParaRPr lang="ar-SA" dirty="0"/>
          </a:p>
        </p:txBody>
      </p:sp>
      <p:sp>
        <p:nvSpPr>
          <p:cNvPr id="4" name="Slide Number Placeholder 3"/>
          <p:cNvSpPr>
            <a:spLocks noGrp="1"/>
          </p:cNvSpPr>
          <p:nvPr>
            <p:ph type="sldNum" sz="quarter" idx="10"/>
          </p:nvPr>
        </p:nvSpPr>
        <p:spPr/>
        <p:txBody>
          <a:bodyPr/>
          <a:lstStyle/>
          <a:p>
            <a:fld id="{40AD1C02-0C52-48D7-94D9-4F4E2EC8D029}" type="slidenum">
              <a:rPr lang="en-US" smtClean="0"/>
              <a:t>37</a:t>
            </a:fld>
            <a:endParaRPr lang="en-US" dirty="0"/>
          </a:p>
        </p:txBody>
      </p:sp>
    </p:spTree>
    <p:extLst>
      <p:ext uri="{BB962C8B-B14F-4D97-AF65-F5344CB8AC3E}">
        <p14:creationId xmlns:p14="http://schemas.microsoft.com/office/powerpoint/2010/main" val="341279199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ZA" sz="1200" dirty="0" smtClean="0">
                <a:latin typeface="Calibri (Body)"/>
              </a:rPr>
              <a:t>Detail not required. Highlight high level.</a:t>
            </a:r>
            <a:endParaRPr lang="en-ZA" dirty="0" smtClean="0"/>
          </a:p>
          <a:p>
            <a:pPr algn="l" rtl="0" fontAlgn="auto">
              <a:spcAft>
                <a:spcPts val="0"/>
              </a:spcAft>
              <a:defRPr/>
            </a:pPr>
            <a:endParaRPr lang="ar-SA" dirty="0"/>
          </a:p>
        </p:txBody>
      </p:sp>
      <p:sp>
        <p:nvSpPr>
          <p:cNvPr id="4" name="Slide Number Placeholder 3"/>
          <p:cNvSpPr>
            <a:spLocks noGrp="1"/>
          </p:cNvSpPr>
          <p:nvPr>
            <p:ph type="sldNum" sz="quarter" idx="10"/>
          </p:nvPr>
        </p:nvSpPr>
        <p:spPr/>
        <p:txBody>
          <a:bodyPr/>
          <a:lstStyle/>
          <a:p>
            <a:fld id="{40AD1C02-0C52-48D7-94D9-4F4E2EC8D029}" type="slidenum">
              <a:rPr lang="en-US" smtClean="0"/>
              <a:t>38</a:t>
            </a:fld>
            <a:endParaRPr lang="en-US" dirty="0"/>
          </a:p>
        </p:txBody>
      </p:sp>
    </p:spTree>
    <p:extLst>
      <p:ext uri="{BB962C8B-B14F-4D97-AF65-F5344CB8AC3E}">
        <p14:creationId xmlns:p14="http://schemas.microsoft.com/office/powerpoint/2010/main" val="167540689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10"/>
          </p:nvPr>
        </p:nvSpPr>
        <p:spPr/>
        <p:txBody>
          <a:bodyPr/>
          <a:lstStyle/>
          <a:p>
            <a:fld id="{40AD1C02-0C52-48D7-94D9-4F4E2EC8D029}" type="slidenum">
              <a:rPr lang="en-US" smtClean="0"/>
              <a:t>39</a:t>
            </a:fld>
            <a:endParaRPr lang="en-US" dirty="0"/>
          </a:p>
        </p:txBody>
      </p:sp>
    </p:spTree>
    <p:extLst>
      <p:ext uri="{BB962C8B-B14F-4D97-AF65-F5344CB8AC3E}">
        <p14:creationId xmlns:p14="http://schemas.microsoft.com/office/powerpoint/2010/main" val="139254741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ZA" dirty="0" smtClean="0"/>
              <a:t>Scanning the environment</a:t>
            </a:r>
          </a:p>
          <a:p>
            <a:r>
              <a:rPr lang="en-ZA" dirty="0" smtClean="0"/>
              <a:t>Managing changes </a:t>
            </a:r>
          </a:p>
          <a:p>
            <a:r>
              <a:rPr lang="en-ZA" dirty="0" smtClean="0"/>
              <a:t>Tracking changes </a:t>
            </a:r>
          </a:p>
          <a:p>
            <a:r>
              <a:rPr lang="en-ZA" dirty="0" smtClean="0"/>
              <a:t>Communicating with the customer and key stakeholders (receiving feedback from them)</a:t>
            </a:r>
          </a:p>
          <a:p>
            <a:endParaRPr lang="en-ZA" dirty="0" smtClean="0"/>
          </a:p>
          <a:p>
            <a:r>
              <a:rPr lang="en-ZA" dirty="0" smtClean="0"/>
              <a:t>What action can you take if you are behind schedule</a:t>
            </a:r>
          </a:p>
          <a:p>
            <a:r>
              <a:rPr lang="en-ZA" dirty="0" smtClean="0"/>
              <a:t>What action can the team take</a:t>
            </a:r>
            <a:r>
              <a:rPr lang="en-ZA" baseline="0" dirty="0" smtClean="0"/>
              <a:t> if the project is over cost</a:t>
            </a:r>
            <a:endParaRPr lang="en-ZA" dirty="0"/>
          </a:p>
        </p:txBody>
      </p:sp>
      <p:sp>
        <p:nvSpPr>
          <p:cNvPr id="4" name="Slide Number Placeholder 3"/>
          <p:cNvSpPr>
            <a:spLocks noGrp="1"/>
          </p:cNvSpPr>
          <p:nvPr>
            <p:ph type="sldNum" sz="quarter" idx="10"/>
          </p:nvPr>
        </p:nvSpPr>
        <p:spPr/>
        <p:txBody>
          <a:bodyPr/>
          <a:lstStyle/>
          <a:p>
            <a:fld id="{40AD1C02-0C52-48D7-94D9-4F4E2EC8D029}" type="slidenum">
              <a:rPr lang="en-US" smtClean="0"/>
              <a:t>40</a:t>
            </a:fld>
            <a:endParaRPr lang="en-US" dirty="0"/>
          </a:p>
        </p:txBody>
      </p:sp>
    </p:spTree>
    <p:extLst>
      <p:ext uri="{BB962C8B-B14F-4D97-AF65-F5344CB8AC3E}">
        <p14:creationId xmlns:p14="http://schemas.microsoft.com/office/powerpoint/2010/main" val="1405421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10"/>
          </p:nvPr>
        </p:nvSpPr>
        <p:spPr/>
        <p:txBody>
          <a:bodyPr/>
          <a:lstStyle/>
          <a:p>
            <a:fld id="{40AD1C02-0C52-48D7-94D9-4F4E2EC8D029}" type="slidenum">
              <a:rPr lang="en-US" smtClean="0"/>
              <a:t>4</a:t>
            </a:fld>
            <a:endParaRPr lang="en-US" dirty="0"/>
          </a:p>
        </p:txBody>
      </p:sp>
    </p:spTree>
    <p:extLst>
      <p:ext uri="{BB962C8B-B14F-4D97-AF65-F5344CB8AC3E}">
        <p14:creationId xmlns:p14="http://schemas.microsoft.com/office/powerpoint/2010/main" val="320237470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auto">
              <a:spcAft>
                <a:spcPts val="0"/>
              </a:spcAft>
              <a:defRPr/>
            </a:pPr>
            <a:r>
              <a:rPr lang="en-US" b="1" dirty="0" smtClean="0"/>
              <a:t>Key factor in mSCOA and any project</a:t>
            </a:r>
          </a:p>
        </p:txBody>
      </p:sp>
      <p:sp>
        <p:nvSpPr>
          <p:cNvPr id="4" name="Slide Number Placeholder 3"/>
          <p:cNvSpPr>
            <a:spLocks noGrp="1"/>
          </p:cNvSpPr>
          <p:nvPr>
            <p:ph type="sldNum" sz="quarter" idx="10"/>
          </p:nvPr>
        </p:nvSpPr>
        <p:spPr/>
        <p:txBody>
          <a:bodyPr/>
          <a:lstStyle/>
          <a:p>
            <a:fld id="{40AD1C02-0C52-48D7-94D9-4F4E2EC8D029}" type="slidenum">
              <a:rPr lang="en-US" smtClean="0"/>
              <a:t>41</a:t>
            </a:fld>
            <a:endParaRPr lang="en-US" dirty="0"/>
          </a:p>
        </p:txBody>
      </p:sp>
    </p:spTree>
    <p:extLst>
      <p:ext uri="{BB962C8B-B14F-4D97-AF65-F5344CB8AC3E}">
        <p14:creationId xmlns:p14="http://schemas.microsoft.com/office/powerpoint/2010/main" val="37684602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auto">
              <a:spcAft>
                <a:spcPts val="0"/>
              </a:spcAft>
              <a:defRPr/>
            </a:pPr>
            <a:endParaRPr lang="en-US" b="1" dirty="0" smtClean="0"/>
          </a:p>
        </p:txBody>
      </p:sp>
      <p:sp>
        <p:nvSpPr>
          <p:cNvPr id="4" name="Slide Number Placeholder 3"/>
          <p:cNvSpPr>
            <a:spLocks noGrp="1"/>
          </p:cNvSpPr>
          <p:nvPr>
            <p:ph type="sldNum" sz="quarter" idx="10"/>
          </p:nvPr>
        </p:nvSpPr>
        <p:spPr/>
        <p:txBody>
          <a:bodyPr/>
          <a:lstStyle/>
          <a:p>
            <a:fld id="{40AD1C02-0C52-48D7-94D9-4F4E2EC8D029}" type="slidenum">
              <a:rPr lang="en-US" smtClean="0"/>
              <a:t>42</a:t>
            </a:fld>
            <a:endParaRPr lang="en-US" dirty="0"/>
          </a:p>
        </p:txBody>
      </p:sp>
    </p:spTree>
    <p:extLst>
      <p:ext uri="{BB962C8B-B14F-4D97-AF65-F5344CB8AC3E}">
        <p14:creationId xmlns:p14="http://schemas.microsoft.com/office/powerpoint/2010/main" val="271107366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auto">
              <a:spcAft>
                <a:spcPts val="0"/>
              </a:spcAft>
              <a:defRPr/>
            </a:pPr>
            <a:endParaRPr lang="en-US" b="1" dirty="0" smtClean="0"/>
          </a:p>
        </p:txBody>
      </p:sp>
      <p:sp>
        <p:nvSpPr>
          <p:cNvPr id="4" name="Slide Number Placeholder 3"/>
          <p:cNvSpPr>
            <a:spLocks noGrp="1"/>
          </p:cNvSpPr>
          <p:nvPr>
            <p:ph type="sldNum" sz="quarter" idx="10"/>
          </p:nvPr>
        </p:nvSpPr>
        <p:spPr/>
        <p:txBody>
          <a:bodyPr/>
          <a:lstStyle/>
          <a:p>
            <a:fld id="{40AD1C02-0C52-48D7-94D9-4F4E2EC8D029}" type="slidenum">
              <a:rPr lang="en-US" smtClean="0"/>
              <a:t>43</a:t>
            </a:fld>
            <a:endParaRPr lang="en-US" dirty="0"/>
          </a:p>
        </p:txBody>
      </p:sp>
    </p:spTree>
    <p:extLst>
      <p:ext uri="{BB962C8B-B14F-4D97-AF65-F5344CB8AC3E}">
        <p14:creationId xmlns:p14="http://schemas.microsoft.com/office/powerpoint/2010/main" val="3916881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ZA" altLang="en-US" sz="1200" dirty="0" smtClean="0">
                <a:latin typeface="Calibri (Body)"/>
              </a:rPr>
              <a:t>Executing integrates people and other resources to carry out the project management plan for the project.  </a:t>
            </a:r>
          </a:p>
          <a:p>
            <a:pPr marL="0" marR="0" indent="0" algn="l" defTabSz="914400" rtl="0" eaLnBrk="1" fontAlgn="auto" latinLnBrk="0" hangingPunct="1">
              <a:lnSpc>
                <a:spcPct val="100000"/>
              </a:lnSpc>
              <a:spcBef>
                <a:spcPts val="0"/>
              </a:spcBef>
              <a:spcAft>
                <a:spcPts val="0"/>
              </a:spcAft>
              <a:buClrTx/>
              <a:buSzTx/>
              <a:buFontTx/>
              <a:buNone/>
              <a:tabLst/>
              <a:defRPr/>
            </a:pPr>
            <a:endParaRPr lang="en-ZA" altLang="en-US" sz="1200" dirty="0" smtClean="0">
              <a:latin typeface="Calibri (Body)"/>
            </a:endParaRPr>
          </a:p>
          <a:p>
            <a:pPr marL="0" marR="0" indent="0" algn="l" defTabSz="914400" rtl="0" eaLnBrk="1" fontAlgn="auto" latinLnBrk="0" hangingPunct="1">
              <a:lnSpc>
                <a:spcPct val="100000"/>
              </a:lnSpc>
              <a:spcBef>
                <a:spcPts val="0"/>
              </a:spcBef>
              <a:spcAft>
                <a:spcPts val="0"/>
              </a:spcAft>
              <a:buClrTx/>
              <a:buSzTx/>
              <a:buFontTx/>
              <a:buNone/>
              <a:tabLst/>
              <a:defRPr/>
            </a:pPr>
            <a:r>
              <a:rPr lang="en-ZA" altLang="en-US" sz="1200" dirty="0" smtClean="0">
                <a:latin typeface="Calibri (Body)"/>
              </a:rPr>
              <a:t>Monitoring and controlling regularly measures and monitors progress to identify variances from the project management plan so that corrective action can be taken when necessary to meet project objectives.  </a:t>
            </a:r>
            <a:endParaRPr lang="en-ZA" dirty="0" smtClean="0"/>
          </a:p>
          <a:p>
            <a:endParaRPr lang="en-ZA" dirty="0"/>
          </a:p>
        </p:txBody>
      </p:sp>
      <p:sp>
        <p:nvSpPr>
          <p:cNvPr id="4" name="Slide Number Placeholder 3"/>
          <p:cNvSpPr>
            <a:spLocks noGrp="1"/>
          </p:cNvSpPr>
          <p:nvPr>
            <p:ph type="sldNum" sz="quarter" idx="10"/>
          </p:nvPr>
        </p:nvSpPr>
        <p:spPr/>
        <p:txBody>
          <a:bodyPr/>
          <a:lstStyle/>
          <a:p>
            <a:fld id="{40AD1C02-0C52-48D7-94D9-4F4E2EC8D029}" type="slidenum">
              <a:rPr lang="en-US" smtClean="0"/>
              <a:t>44</a:t>
            </a:fld>
            <a:endParaRPr lang="en-US" dirty="0"/>
          </a:p>
        </p:txBody>
      </p:sp>
    </p:spTree>
    <p:extLst>
      <p:ext uri="{BB962C8B-B14F-4D97-AF65-F5344CB8AC3E}">
        <p14:creationId xmlns:p14="http://schemas.microsoft.com/office/powerpoint/2010/main" val="303473841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auto">
              <a:spcAft>
                <a:spcPts val="0"/>
              </a:spcAft>
              <a:defRPr/>
            </a:pPr>
            <a:r>
              <a:rPr lang="en-US" b="0" i="1" dirty="0" smtClean="0">
                <a:solidFill>
                  <a:srgbClr val="0070C0"/>
                </a:solidFill>
              </a:rPr>
              <a:t>Performance</a:t>
            </a:r>
            <a:r>
              <a:rPr lang="en-US" b="0" i="1" dirty="0" smtClean="0"/>
              <a:t>: </a:t>
            </a:r>
            <a:r>
              <a:rPr lang="en-US" b="0" dirty="0" smtClean="0"/>
              <a:t>The quality of the work being done.</a:t>
            </a:r>
          </a:p>
          <a:p>
            <a:pPr algn="l" rtl="0" fontAlgn="auto">
              <a:spcAft>
                <a:spcPts val="0"/>
              </a:spcAft>
              <a:defRPr/>
            </a:pPr>
            <a:r>
              <a:rPr lang="en-US" b="0" i="1" dirty="0" smtClean="0">
                <a:solidFill>
                  <a:srgbClr val="0070C0"/>
                </a:solidFill>
              </a:rPr>
              <a:t>Scope</a:t>
            </a:r>
            <a:r>
              <a:rPr lang="en-US" b="0" i="1" dirty="0" smtClean="0"/>
              <a:t>: </a:t>
            </a:r>
            <a:r>
              <a:rPr lang="en-US" b="0" dirty="0" smtClean="0"/>
              <a:t>The magnitude of the work to be performed.</a:t>
            </a:r>
          </a:p>
          <a:p>
            <a:pPr algn="l" rtl="0" fontAlgn="auto">
              <a:spcAft>
                <a:spcPts val="0"/>
              </a:spcAft>
              <a:defRPr/>
            </a:pPr>
            <a:r>
              <a:rPr lang="en-US" b="0" i="1" dirty="0" smtClean="0">
                <a:solidFill>
                  <a:srgbClr val="0070C0"/>
                </a:solidFill>
              </a:rPr>
              <a:t>Cost</a:t>
            </a:r>
            <a:r>
              <a:rPr lang="en-US" b="0" i="1" dirty="0" smtClean="0"/>
              <a:t>: </a:t>
            </a:r>
            <a:r>
              <a:rPr lang="en-US" b="0" dirty="0" smtClean="0"/>
              <a:t>The cost of project work, directly related to the human and physical resources applied.</a:t>
            </a:r>
          </a:p>
          <a:p>
            <a:pPr algn="l" rtl="0" fontAlgn="auto">
              <a:spcAft>
                <a:spcPts val="0"/>
              </a:spcAft>
              <a:defRPr/>
            </a:pPr>
            <a:r>
              <a:rPr lang="en-US" b="0" i="1" dirty="0" smtClean="0">
                <a:solidFill>
                  <a:srgbClr val="0070C0"/>
                </a:solidFill>
              </a:rPr>
              <a:t>Time</a:t>
            </a:r>
            <a:r>
              <a:rPr lang="en-US" b="0" i="1" dirty="0" smtClean="0"/>
              <a:t>: </a:t>
            </a:r>
            <a:r>
              <a:rPr lang="en-US" b="0" dirty="0" smtClean="0"/>
              <a:t>The schedule that must be met.</a:t>
            </a:r>
          </a:p>
          <a:p>
            <a:pPr algn="l" rtl="0" fontAlgn="auto">
              <a:spcAft>
                <a:spcPts val="0"/>
              </a:spcAft>
              <a:defRPr/>
            </a:pPr>
            <a:endParaRPr lang="en-US" b="0" dirty="0" smtClean="0"/>
          </a:p>
          <a:p>
            <a:pPr algn="l" rtl="0" fontAlgn="auto">
              <a:spcAft>
                <a:spcPts val="0"/>
              </a:spcAft>
              <a:defRPr/>
            </a:pPr>
            <a:r>
              <a:rPr lang="en-ZA" b="0" dirty="0" smtClean="0"/>
              <a:t>Fundamentally, project success is the delivery of the required product, service, or result on time and within budget.  To meet these objectives is to deliver a quality project.</a:t>
            </a:r>
          </a:p>
          <a:p>
            <a:pPr algn="l" rtl="0" fontAlgn="auto">
              <a:spcAft>
                <a:spcPts val="0"/>
              </a:spcAft>
              <a:defRPr/>
            </a:pPr>
            <a:endParaRPr lang="en-ZA" b="1" dirty="0" smtClean="0"/>
          </a:p>
        </p:txBody>
      </p:sp>
      <p:sp>
        <p:nvSpPr>
          <p:cNvPr id="4" name="Slide Number Placeholder 3"/>
          <p:cNvSpPr>
            <a:spLocks noGrp="1"/>
          </p:cNvSpPr>
          <p:nvPr>
            <p:ph type="sldNum" sz="quarter" idx="10"/>
          </p:nvPr>
        </p:nvSpPr>
        <p:spPr/>
        <p:txBody>
          <a:bodyPr/>
          <a:lstStyle/>
          <a:p>
            <a:fld id="{40AD1C02-0C52-48D7-94D9-4F4E2EC8D029}" type="slidenum">
              <a:rPr lang="en-US" smtClean="0"/>
              <a:t>45</a:t>
            </a:fld>
            <a:endParaRPr lang="en-US" dirty="0"/>
          </a:p>
        </p:txBody>
      </p:sp>
    </p:spTree>
    <p:extLst>
      <p:ext uri="{BB962C8B-B14F-4D97-AF65-F5344CB8AC3E}">
        <p14:creationId xmlns:p14="http://schemas.microsoft.com/office/powerpoint/2010/main" val="271849832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10"/>
          </p:nvPr>
        </p:nvSpPr>
        <p:spPr/>
        <p:txBody>
          <a:bodyPr/>
          <a:lstStyle/>
          <a:p>
            <a:fld id="{40AD1C02-0C52-48D7-94D9-4F4E2EC8D029}" type="slidenum">
              <a:rPr lang="en-US" smtClean="0"/>
              <a:t>46</a:t>
            </a:fld>
            <a:endParaRPr lang="en-US" dirty="0"/>
          </a:p>
        </p:txBody>
      </p:sp>
    </p:spTree>
    <p:extLst>
      <p:ext uri="{BB962C8B-B14F-4D97-AF65-F5344CB8AC3E}">
        <p14:creationId xmlns:p14="http://schemas.microsoft.com/office/powerpoint/2010/main" val="214779137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ZA" dirty="0" smtClean="0"/>
              <a:t>In</a:t>
            </a:r>
            <a:r>
              <a:rPr lang="en-ZA" baseline="0" dirty="0" smtClean="0"/>
              <a:t> mSCOA there are changes such as chart versions and assessment changes. Deal with them as above – you cannot stop these changes from happening!</a:t>
            </a:r>
            <a:endParaRPr lang="en-ZA" dirty="0" smtClean="0"/>
          </a:p>
          <a:p>
            <a:endParaRPr lang="en-ZA" dirty="0"/>
          </a:p>
        </p:txBody>
      </p:sp>
      <p:sp>
        <p:nvSpPr>
          <p:cNvPr id="4" name="Slide Number Placeholder 3"/>
          <p:cNvSpPr>
            <a:spLocks noGrp="1"/>
          </p:cNvSpPr>
          <p:nvPr>
            <p:ph type="sldNum" sz="quarter" idx="10"/>
          </p:nvPr>
        </p:nvSpPr>
        <p:spPr/>
        <p:txBody>
          <a:bodyPr/>
          <a:lstStyle/>
          <a:p>
            <a:fld id="{40AD1C02-0C52-48D7-94D9-4F4E2EC8D029}" type="slidenum">
              <a:rPr lang="en-US" smtClean="0"/>
              <a:t>47</a:t>
            </a:fld>
            <a:endParaRPr lang="en-US" dirty="0"/>
          </a:p>
        </p:txBody>
      </p:sp>
    </p:spTree>
    <p:extLst>
      <p:ext uri="{BB962C8B-B14F-4D97-AF65-F5344CB8AC3E}">
        <p14:creationId xmlns:p14="http://schemas.microsoft.com/office/powerpoint/2010/main" val="158430740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ZA" sz="1200" dirty="0" smtClean="0">
              <a:latin typeface="Calibri (Body)"/>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ZA" dirty="0" smtClean="0"/>
          </a:p>
          <a:p>
            <a:endParaRPr lang="en-ZA" dirty="0"/>
          </a:p>
        </p:txBody>
      </p:sp>
      <p:sp>
        <p:nvSpPr>
          <p:cNvPr id="4" name="Slide Number Placeholder 3"/>
          <p:cNvSpPr>
            <a:spLocks noGrp="1"/>
          </p:cNvSpPr>
          <p:nvPr>
            <p:ph type="sldNum" sz="quarter" idx="10"/>
          </p:nvPr>
        </p:nvSpPr>
        <p:spPr/>
        <p:txBody>
          <a:bodyPr/>
          <a:lstStyle/>
          <a:p>
            <a:fld id="{40AD1C02-0C52-48D7-94D9-4F4E2EC8D029}" type="slidenum">
              <a:rPr lang="en-US" smtClean="0"/>
              <a:t>48</a:t>
            </a:fld>
            <a:endParaRPr lang="en-US" dirty="0"/>
          </a:p>
        </p:txBody>
      </p:sp>
    </p:spTree>
    <p:extLst>
      <p:ext uri="{BB962C8B-B14F-4D97-AF65-F5344CB8AC3E}">
        <p14:creationId xmlns:p14="http://schemas.microsoft.com/office/powerpoint/2010/main" val="204706093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10"/>
          </p:nvPr>
        </p:nvSpPr>
        <p:spPr/>
        <p:txBody>
          <a:bodyPr/>
          <a:lstStyle/>
          <a:p>
            <a:fld id="{40AD1C02-0C52-48D7-94D9-4F4E2EC8D029}" type="slidenum">
              <a:rPr lang="en-US" smtClean="0"/>
              <a:t>49</a:t>
            </a:fld>
            <a:endParaRPr lang="en-US" dirty="0"/>
          </a:p>
        </p:txBody>
      </p:sp>
    </p:spTree>
    <p:extLst>
      <p:ext uri="{BB962C8B-B14F-4D97-AF65-F5344CB8AC3E}">
        <p14:creationId xmlns:p14="http://schemas.microsoft.com/office/powerpoint/2010/main" val="317768905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10"/>
          </p:nvPr>
        </p:nvSpPr>
        <p:spPr/>
        <p:txBody>
          <a:bodyPr/>
          <a:lstStyle/>
          <a:p>
            <a:fld id="{40AD1C02-0C52-48D7-94D9-4F4E2EC8D029}" type="slidenum">
              <a:rPr lang="en-US" smtClean="0"/>
              <a:t>50</a:t>
            </a:fld>
            <a:endParaRPr lang="en-US" dirty="0"/>
          </a:p>
        </p:txBody>
      </p:sp>
    </p:spTree>
    <p:extLst>
      <p:ext uri="{BB962C8B-B14F-4D97-AF65-F5344CB8AC3E}">
        <p14:creationId xmlns:p14="http://schemas.microsoft.com/office/powerpoint/2010/main" val="2436073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ZA" dirty="0" smtClean="0"/>
              <a:t>End date for mSCOA compliance: 1 July 2017</a:t>
            </a:r>
          </a:p>
          <a:p>
            <a:r>
              <a:rPr lang="en-ZA" dirty="0" smtClean="0"/>
              <a:t>Unique – mSCOA </a:t>
            </a:r>
            <a:r>
              <a:rPr lang="en-ZA" baseline="0" dirty="0" smtClean="0"/>
              <a:t> - before municipalities had their own chart of accounts! 278 different charts in total</a:t>
            </a:r>
          </a:p>
          <a:p>
            <a:r>
              <a:rPr lang="en-ZA" baseline="0" dirty="0" smtClean="0"/>
              <a:t>Measurable outcome – mSCOA compliant reporting</a:t>
            </a:r>
          </a:p>
          <a:p>
            <a:endParaRPr lang="en-ZA" baseline="0" dirty="0" smtClean="0"/>
          </a:p>
          <a:p>
            <a:r>
              <a:rPr lang="en-ZA" baseline="0" dirty="0" smtClean="0"/>
              <a:t>Here we give a few definitions showing how they all circle back to the same core points</a:t>
            </a:r>
          </a:p>
          <a:p>
            <a:endParaRPr lang="en-ZA" dirty="0"/>
          </a:p>
        </p:txBody>
      </p:sp>
      <p:sp>
        <p:nvSpPr>
          <p:cNvPr id="4" name="Slide Number Placeholder 3"/>
          <p:cNvSpPr>
            <a:spLocks noGrp="1"/>
          </p:cNvSpPr>
          <p:nvPr>
            <p:ph type="sldNum" sz="quarter" idx="10"/>
          </p:nvPr>
        </p:nvSpPr>
        <p:spPr/>
        <p:txBody>
          <a:bodyPr/>
          <a:lstStyle/>
          <a:p>
            <a:fld id="{40AD1C02-0C52-48D7-94D9-4F4E2EC8D029}" type="slidenum">
              <a:rPr lang="en-US" smtClean="0"/>
              <a:t>5</a:t>
            </a:fld>
            <a:endParaRPr lang="en-US" dirty="0"/>
          </a:p>
        </p:txBody>
      </p:sp>
    </p:spTree>
    <p:extLst>
      <p:ext uri="{BB962C8B-B14F-4D97-AF65-F5344CB8AC3E}">
        <p14:creationId xmlns:p14="http://schemas.microsoft.com/office/powerpoint/2010/main" val="3125337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10"/>
          </p:nvPr>
        </p:nvSpPr>
        <p:spPr/>
        <p:txBody>
          <a:bodyPr/>
          <a:lstStyle/>
          <a:p>
            <a:fld id="{40AD1C02-0C52-48D7-94D9-4F4E2EC8D029}" type="slidenum">
              <a:rPr lang="en-US" smtClean="0"/>
              <a:t>51</a:t>
            </a:fld>
            <a:endParaRPr lang="en-US" dirty="0"/>
          </a:p>
        </p:txBody>
      </p:sp>
    </p:spTree>
    <p:extLst>
      <p:ext uri="{BB962C8B-B14F-4D97-AF65-F5344CB8AC3E}">
        <p14:creationId xmlns:p14="http://schemas.microsoft.com/office/powerpoint/2010/main" val="96560153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10"/>
          </p:nvPr>
        </p:nvSpPr>
        <p:spPr/>
        <p:txBody>
          <a:bodyPr/>
          <a:lstStyle/>
          <a:p>
            <a:fld id="{40AD1C02-0C52-48D7-94D9-4F4E2EC8D029}" type="slidenum">
              <a:rPr lang="en-US" smtClean="0"/>
              <a:t>52</a:t>
            </a:fld>
            <a:endParaRPr lang="en-US" dirty="0"/>
          </a:p>
        </p:txBody>
      </p:sp>
    </p:spTree>
    <p:extLst>
      <p:ext uri="{BB962C8B-B14F-4D97-AF65-F5344CB8AC3E}">
        <p14:creationId xmlns:p14="http://schemas.microsoft.com/office/powerpoint/2010/main" val="411838689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10"/>
          </p:nvPr>
        </p:nvSpPr>
        <p:spPr/>
        <p:txBody>
          <a:bodyPr/>
          <a:lstStyle/>
          <a:p>
            <a:fld id="{40AD1C02-0C52-48D7-94D9-4F4E2EC8D029}" type="slidenum">
              <a:rPr lang="en-US" smtClean="0"/>
              <a:t>53</a:t>
            </a:fld>
            <a:endParaRPr lang="en-US" dirty="0"/>
          </a:p>
        </p:txBody>
      </p:sp>
    </p:spTree>
    <p:extLst>
      <p:ext uri="{BB962C8B-B14F-4D97-AF65-F5344CB8AC3E}">
        <p14:creationId xmlns:p14="http://schemas.microsoft.com/office/powerpoint/2010/main" val="278669917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10"/>
          </p:nvPr>
        </p:nvSpPr>
        <p:spPr/>
        <p:txBody>
          <a:bodyPr/>
          <a:lstStyle/>
          <a:p>
            <a:fld id="{40AD1C02-0C52-48D7-94D9-4F4E2EC8D029}" type="slidenum">
              <a:rPr lang="en-US" smtClean="0"/>
              <a:t>54</a:t>
            </a:fld>
            <a:endParaRPr lang="en-US" dirty="0"/>
          </a:p>
        </p:txBody>
      </p:sp>
    </p:spTree>
    <p:extLst>
      <p:ext uri="{BB962C8B-B14F-4D97-AF65-F5344CB8AC3E}">
        <p14:creationId xmlns:p14="http://schemas.microsoft.com/office/powerpoint/2010/main" val="197053477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10"/>
          </p:nvPr>
        </p:nvSpPr>
        <p:spPr/>
        <p:txBody>
          <a:bodyPr/>
          <a:lstStyle/>
          <a:p>
            <a:fld id="{40AD1C02-0C52-48D7-94D9-4F4E2EC8D029}" type="slidenum">
              <a:rPr lang="en-US" smtClean="0"/>
              <a:t>55</a:t>
            </a:fld>
            <a:endParaRPr lang="en-US" dirty="0"/>
          </a:p>
        </p:txBody>
      </p:sp>
    </p:spTree>
    <p:extLst>
      <p:ext uri="{BB962C8B-B14F-4D97-AF65-F5344CB8AC3E}">
        <p14:creationId xmlns:p14="http://schemas.microsoft.com/office/powerpoint/2010/main" val="233539815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ZA" dirty="0" smtClean="0"/>
              <a:t>In our case – if only finance is involved, the rest of the organisation will not know what is happening when mSCOA is implemented</a:t>
            </a:r>
          </a:p>
          <a:p>
            <a:endParaRPr lang="en-ZA" dirty="0"/>
          </a:p>
        </p:txBody>
      </p:sp>
      <p:sp>
        <p:nvSpPr>
          <p:cNvPr id="4" name="Slide Number Placeholder 3"/>
          <p:cNvSpPr>
            <a:spLocks noGrp="1"/>
          </p:cNvSpPr>
          <p:nvPr>
            <p:ph type="sldNum" sz="quarter" idx="10"/>
          </p:nvPr>
        </p:nvSpPr>
        <p:spPr/>
        <p:txBody>
          <a:bodyPr/>
          <a:lstStyle/>
          <a:p>
            <a:fld id="{40AD1C02-0C52-48D7-94D9-4F4E2EC8D029}" type="slidenum">
              <a:rPr lang="en-US" smtClean="0"/>
              <a:t>56</a:t>
            </a:fld>
            <a:endParaRPr lang="en-US" dirty="0"/>
          </a:p>
        </p:txBody>
      </p:sp>
    </p:spTree>
    <p:extLst>
      <p:ext uri="{BB962C8B-B14F-4D97-AF65-F5344CB8AC3E}">
        <p14:creationId xmlns:p14="http://schemas.microsoft.com/office/powerpoint/2010/main" val="115076964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10"/>
          </p:nvPr>
        </p:nvSpPr>
        <p:spPr/>
        <p:txBody>
          <a:bodyPr/>
          <a:lstStyle/>
          <a:p>
            <a:fld id="{40AD1C02-0C52-48D7-94D9-4F4E2EC8D029}" type="slidenum">
              <a:rPr lang="en-US" smtClean="0"/>
              <a:t>57</a:t>
            </a:fld>
            <a:endParaRPr lang="en-US" dirty="0"/>
          </a:p>
        </p:txBody>
      </p:sp>
    </p:spTree>
    <p:extLst>
      <p:ext uri="{BB962C8B-B14F-4D97-AF65-F5344CB8AC3E}">
        <p14:creationId xmlns:p14="http://schemas.microsoft.com/office/powerpoint/2010/main" val="188684430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10"/>
          </p:nvPr>
        </p:nvSpPr>
        <p:spPr/>
        <p:txBody>
          <a:bodyPr/>
          <a:lstStyle/>
          <a:p>
            <a:fld id="{40AD1C02-0C52-48D7-94D9-4F4E2EC8D029}" type="slidenum">
              <a:rPr lang="en-US" smtClean="0"/>
              <a:t>58</a:t>
            </a:fld>
            <a:endParaRPr lang="en-US" dirty="0"/>
          </a:p>
        </p:txBody>
      </p:sp>
    </p:spTree>
    <p:extLst>
      <p:ext uri="{BB962C8B-B14F-4D97-AF65-F5344CB8AC3E}">
        <p14:creationId xmlns:p14="http://schemas.microsoft.com/office/powerpoint/2010/main" val="15652796"/>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a:defRPr/>
            </a:pPr>
            <a:fld id="{9AEECDED-6B2E-4EE6-8D32-BA9DDE2C2949}" type="slidenum">
              <a:rPr lang="en-US" smtClean="0">
                <a:solidFill>
                  <a:prstClr val="black"/>
                </a:solidFill>
              </a:rPr>
              <a:pPr>
                <a:defRPr/>
              </a:pPr>
              <a:t>59</a:t>
            </a:fld>
            <a:endParaRPr lang="en-US" dirty="0" smtClean="0">
              <a:solidFill>
                <a:prstClr val="black"/>
              </a:solidFill>
            </a:endParaRPr>
          </a:p>
        </p:txBody>
      </p:sp>
      <p:sp>
        <p:nvSpPr>
          <p:cNvPr id="4403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403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Tree>
    <p:extLst>
      <p:ext uri="{BB962C8B-B14F-4D97-AF65-F5344CB8AC3E}">
        <p14:creationId xmlns:p14="http://schemas.microsoft.com/office/powerpoint/2010/main" val="10387136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ZA" dirty="0" smtClean="0"/>
              <a:t>The problem – inconsistent,</a:t>
            </a:r>
            <a:r>
              <a:rPr lang="en-ZA" baseline="0" dirty="0" smtClean="0"/>
              <a:t> unreliable information from municipalities</a:t>
            </a:r>
            <a:endParaRPr lang="en-ZA" dirty="0" smtClean="0"/>
          </a:p>
          <a:p>
            <a:r>
              <a:rPr lang="en-ZA" dirty="0" smtClean="0"/>
              <a:t>Solution – standard chart of accounts</a:t>
            </a:r>
            <a:endParaRPr lang="en-ZA" dirty="0"/>
          </a:p>
        </p:txBody>
      </p:sp>
      <p:sp>
        <p:nvSpPr>
          <p:cNvPr id="4" name="Slide Number Placeholder 3"/>
          <p:cNvSpPr>
            <a:spLocks noGrp="1"/>
          </p:cNvSpPr>
          <p:nvPr>
            <p:ph type="sldNum" sz="quarter" idx="10"/>
          </p:nvPr>
        </p:nvSpPr>
        <p:spPr/>
        <p:txBody>
          <a:bodyPr/>
          <a:lstStyle/>
          <a:p>
            <a:fld id="{40AD1C02-0C52-48D7-94D9-4F4E2EC8D029}" type="slidenum">
              <a:rPr lang="en-US" smtClean="0"/>
              <a:t>6</a:t>
            </a:fld>
            <a:endParaRPr lang="en-US" dirty="0"/>
          </a:p>
        </p:txBody>
      </p:sp>
    </p:spTree>
    <p:extLst>
      <p:ext uri="{BB962C8B-B14F-4D97-AF65-F5344CB8AC3E}">
        <p14:creationId xmlns:p14="http://schemas.microsoft.com/office/powerpoint/2010/main" val="21939517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None/>
              <a:defRPr/>
            </a:pPr>
            <a:r>
              <a:rPr lang="en-ZA" dirty="0" smtClean="0"/>
              <a:t>A project is temporary, unique, and the product of a multifaceted and progressively elaborated process that produces a solution for a specific objective.  For the endeavour to be successful, the project must be accomplished on time, within budget, and to the appropriate degree required to satisfy the objective.  For success to be achieved, the project manager must be skilled and operate in an environment which enables a project team to function. </a:t>
            </a:r>
            <a:endParaRPr lang="en-ZA" altLang="en-US" sz="1050" dirty="0"/>
          </a:p>
        </p:txBody>
      </p:sp>
      <p:sp>
        <p:nvSpPr>
          <p:cNvPr id="4" name="Slide Number Placeholder 3"/>
          <p:cNvSpPr>
            <a:spLocks noGrp="1"/>
          </p:cNvSpPr>
          <p:nvPr>
            <p:ph type="sldNum" sz="quarter" idx="10"/>
          </p:nvPr>
        </p:nvSpPr>
        <p:spPr/>
        <p:txBody>
          <a:bodyPr/>
          <a:lstStyle/>
          <a:p>
            <a:fld id="{40AD1C02-0C52-48D7-94D9-4F4E2EC8D029}" type="slidenum">
              <a:rPr lang="en-US" smtClean="0"/>
              <a:t>7</a:t>
            </a:fld>
            <a:endParaRPr lang="en-US" dirty="0"/>
          </a:p>
        </p:txBody>
      </p:sp>
    </p:spTree>
    <p:extLst>
      <p:ext uri="{BB962C8B-B14F-4D97-AF65-F5344CB8AC3E}">
        <p14:creationId xmlns:p14="http://schemas.microsoft.com/office/powerpoint/2010/main" val="22931617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10"/>
          </p:nvPr>
        </p:nvSpPr>
        <p:spPr/>
        <p:txBody>
          <a:bodyPr/>
          <a:lstStyle/>
          <a:p>
            <a:fld id="{40AD1C02-0C52-48D7-94D9-4F4E2EC8D029}" type="slidenum">
              <a:rPr lang="en-US" smtClean="0"/>
              <a:t>8</a:t>
            </a:fld>
            <a:endParaRPr lang="en-US" dirty="0"/>
          </a:p>
        </p:txBody>
      </p:sp>
    </p:spTree>
    <p:extLst>
      <p:ext uri="{BB962C8B-B14F-4D97-AF65-F5344CB8AC3E}">
        <p14:creationId xmlns:p14="http://schemas.microsoft.com/office/powerpoint/2010/main" val="20604341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10"/>
          </p:nvPr>
        </p:nvSpPr>
        <p:spPr/>
        <p:txBody>
          <a:bodyPr/>
          <a:lstStyle/>
          <a:p>
            <a:fld id="{40AD1C02-0C52-48D7-94D9-4F4E2EC8D029}" type="slidenum">
              <a:rPr lang="en-US" smtClean="0"/>
              <a:t>9</a:t>
            </a:fld>
            <a:endParaRPr lang="en-US" dirty="0"/>
          </a:p>
        </p:txBody>
      </p:sp>
    </p:spTree>
    <p:extLst>
      <p:ext uri="{BB962C8B-B14F-4D97-AF65-F5344CB8AC3E}">
        <p14:creationId xmlns:p14="http://schemas.microsoft.com/office/powerpoint/2010/main" val="13625191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3FC1FEC-EEA8-40DB-BEB8-059DF266FC0E}" type="datetimeFigureOut">
              <a:rPr lang="en-US" smtClean="0"/>
              <a:t>6/3/2016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40B67B3-655F-45DF-96C3-FCAF737DC3EC}" type="slidenum">
              <a:rPr lang="en-US" smtClean="0"/>
              <a:t>‹#›</a:t>
            </a:fld>
            <a:endParaRPr lang="en-US" dirty="0"/>
          </a:p>
        </p:txBody>
      </p:sp>
    </p:spTree>
    <p:extLst>
      <p:ext uri="{BB962C8B-B14F-4D97-AF65-F5344CB8AC3E}">
        <p14:creationId xmlns:p14="http://schemas.microsoft.com/office/powerpoint/2010/main" val="24474268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3FC1FEC-EEA8-40DB-BEB8-059DF266FC0E}" type="datetimeFigureOut">
              <a:rPr lang="en-US" smtClean="0"/>
              <a:t>6/3/2016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40B67B3-655F-45DF-96C3-FCAF737DC3EC}" type="slidenum">
              <a:rPr lang="en-US" smtClean="0"/>
              <a:t>‹#›</a:t>
            </a:fld>
            <a:endParaRPr lang="en-US" dirty="0"/>
          </a:p>
        </p:txBody>
      </p:sp>
    </p:spTree>
    <p:extLst>
      <p:ext uri="{BB962C8B-B14F-4D97-AF65-F5344CB8AC3E}">
        <p14:creationId xmlns:p14="http://schemas.microsoft.com/office/powerpoint/2010/main" val="11169292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3FC1FEC-EEA8-40DB-BEB8-059DF266FC0E}" type="datetimeFigureOut">
              <a:rPr lang="en-US" smtClean="0"/>
              <a:t>6/3/2016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40B67B3-655F-45DF-96C3-FCAF737DC3EC}" type="slidenum">
              <a:rPr lang="en-US" smtClean="0"/>
              <a:t>‹#›</a:t>
            </a:fld>
            <a:endParaRPr lang="en-US" dirty="0"/>
          </a:p>
        </p:txBody>
      </p:sp>
    </p:spTree>
    <p:extLst>
      <p:ext uri="{BB962C8B-B14F-4D97-AF65-F5344CB8AC3E}">
        <p14:creationId xmlns:p14="http://schemas.microsoft.com/office/powerpoint/2010/main" val="21683956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3FC1FEC-EEA8-40DB-BEB8-059DF266FC0E}" type="datetimeFigureOut">
              <a:rPr lang="en-US" smtClean="0"/>
              <a:t>6/3/2016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40B67B3-655F-45DF-96C3-FCAF737DC3EC}" type="slidenum">
              <a:rPr lang="en-US" smtClean="0"/>
              <a:t>‹#›</a:t>
            </a:fld>
            <a:endParaRPr lang="en-US" dirty="0"/>
          </a:p>
        </p:txBody>
      </p:sp>
    </p:spTree>
    <p:extLst>
      <p:ext uri="{BB962C8B-B14F-4D97-AF65-F5344CB8AC3E}">
        <p14:creationId xmlns:p14="http://schemas.microsoft.com/office/powerpoint/2010/main" val="30949819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3FC1FEC-EEA8-40DB-BEB8-059DF266FC0E}" type="datetimeFigureOut">
              <a:rPr lang="en-US" smtClean="0"/>
              <a:t>6/3/2016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40B67B3-655F-45DF-96C3-FCAF737DC3EC}" type="slidenum">
              <a:rPr lang="en-US" smtClean="0"/>
              <a:t>‹#›</a:t>
            </a:fld>
            <a:endParaRPr lang="en-US" dirty="0"/>
          </a:p>
        </p:txBody>
      </p:sp>
    </p:spTree>
    <p:extLst>
      <p:ext uri="{BB962C8B-B14F-4D97-AF65-F5344CB8AC3E}">
        <p14:creationId xmlns:p14="http://schemas.microsoft.com/office/powerpoint/2010/main" val="27790501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3FC1FEC-EEA8-40DB-BEB8-059DF266FC0E}" type="datetimeFigureOut">
              <a:rPr lang="en-US" smtClean="0"/>
              <a:t>6/3/2016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40B67B3-655F-45DF-96C3-FCAF737DC3EC}" type="slidenum">
              <a:rPr lang="en-US" smtClean="0"/>
              <a:t>‹#›</a:t>
            </a:fld>
            <a:endParaRPr lang="en-US" dirty="0"/>
          </a:p>
        </p:txBody>
      </p:sp>
    </p:spTree>
    <p:extLst>
      <p:ext uri="{BB962C8B-B14F-4D97-AF65-F5344CB8AC3E}">
        <p14:creationId xmlns:p14="http://schemas.microsoft.com/office/powerpoint/2010/main" val="26262185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3FC1FEC-EEA8-40DB-BEB8-059DF266FC0E}" type="datetimeFigureOut">
              <a:rPr lang="en-US" smtClean="0"/>
              <a:t>6/3/2016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340B67B3-655F-45DF-96C3-FCAF737DC3EC}" type="slidenum">
              <a:rPr lang="en-US" smtClean="0"/>
              <a:t>‹#›</a:t>
            </a:fld>
            <a:endParaRPr lang="en-US" dirty="0"/>
          </a:p>
        </p:txBody>
      </p:sp>
    </p:spTree>
    <p:extLst>
      <p:ext uri="{BB962C8B-B14F-4D97-AF65-F5344CB8AC3E}">
        <p14:creationId xmlns:p14="http://schemas.microsoft.com/office/powerpoint/2010/main" val="30201027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3FC1FEC-EEA8-40DB-BEB8-059DF266FC0E}" type="datetimeFigureOut">
              <a:rPr lang="en-US" smtClean="0"/>
              <a:t>6/3/2016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340B67B3-655F-45DF-96C3-FCAF737DC3EC}" type="slidenum">
              <a:rPr lang="en-US" smtClean="0"/>
              <a:t>‹#›</a:t>
            </a:fld>
            <a:endParaRPr lang="en-US" dirty="0"/>
          </a:p>
        </p:txBody>
      </p:sp>
    </p:spTree>
    <p:extLst>
      <p:ext uri="{BB962C8B-B14F-4D97-AF65-F5344CB8AC3E}">
        <p14:creationId xmlns:p14="http://schemas.microsoft.com/office/powerpoint/2010/main" val="23305126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3FC1FEC-EEA8-40DB-BEB8-059DF266FC0E}" type="datetimeFigureOut">
              <a:rPr lang="en-US" smtClean="0"/>
              <a:t>6/3/2016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340B67B3-655F-45DF-96C3-FCAF737DC3EC}" type="slidenum">
              <a:rPr lang="en-US" smtClean="0"/>
              <a:t>‹#›</a:t>
            </a:fld>
            <a:endParaRPr lang="en-US" dirty="0"/>
          </a:p>
        </p:txBody>
      </p:sp>
    </p:spTree>
    <p:extLst>
      <p:ext uri="{BB962C8B-B14F-4D97-AF65-F5344CB8AC3E}">
        <p14:creationId xmlns:p14="http://schemas.microsoft.com/office/powerpoint/2010/main" val="41133417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3FC1FEC-EEA8-40DB-BEB8-059DF266FC0E}" type="datetimeFigureOut">
              <a:rPr lang="en-US" smtClean="0"/>
              <a:t>6/3/2016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40B67B3-655F-45DF-96C3-FCAF737DC3EC}" type="slidenum">
              <a:rPr lang="en-US" smtClean="0"/>
              <a:t>‹#›</a:t>
            </a:fld>
            <a:endParaRPr lang="en-US" dirty="0"/>
          </a:p>
        </p:txBody>
      </p:sp>
    </p:spTree>
    <p:extLst>
      <p:ext uri="{BB962C8B-B14F-4D97-AF65-F5344CB8AC3E}">
        <p14:creationId xmlns:p14="http://schemas.microsoft.com/office/powerpoint/2010/main" val="11654883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3FC1FEC-EEA8-40DB-BEB8-059DF266FC0E}" type="datetimeFigureOut">
              <a:rPr lang="en-US" smtClean="0"/>
              <a:t>6/3/2016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40B67B3-655F-45DF-96C3-FCAF737DC3EC}" type="slidenum">
              <a:rPr lang="en-US" smtClean="0"/>
              <a:t>‹#›</a:t>
            </a:fld>
            <a:endParaRPr lang="en-US" dirty="0"/>
          </a:p>
        </p:txBody>
      </p:sp>
    </p:spTree>
    <p:extLst>
      <p:ext uri="{BB962C8B-B14F-4D97-AF65-F5344CB8AC3E}">
        <p14:creationId xmlns:p14="http://schemas.microsoft.com/office/powerpoint/2010/main" val="33817844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FC1FEC-EEA8-40DB-BEB8-059DF266FC0E}" type="datetimeFigureOut">
              <a:rPr lang="en-US" smtClean="0"/>
              <a:t>6/3/2016</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40B67B3-655F-45DF-96C3-FCAF737DC3EC}" type="slidenum">
              <a:rPr lang="en-US" smtClean="0"/>
              <a:t>‹#›</a:t>
            </a:fld>
            <a:endParaRPr lang="en-US" dirty="0"/>
          </a:p>
        </p:txBody>
      </p:sp>
    </p:spTree>
    <p:extLst>
      <p:ext uri="{BB962C8B-B14F-4D97-AF65-F5344CB8AC3E}">
        <p14:creationId xmlns:p14="http://schemas.microsoft.com/office/powerpoint/2010/main" val="2276224440"/>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0.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9.jp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9.jp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0.jpg"/></Relationships>
</file>

<file path=ppt/slides/_rels/slide16.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12.jpg"/></Relationships>
</file>

<file path=ppt/slides/_rels/slide18.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17.jpg"/></Relationships>
</file>

<file path=ppt/slides/_rels/slide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18.jpg"/></Relationships>
</file>

<file path=ppt/slides/_rels/slide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19.jpg"/></Relationships>
</file>

<file path=ppt/slides/_rels/slide3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20.jpg"/></Relationships>
</file>

<file path=ppt/slides/_rels/slide36.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3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image" Target="../media/image22.jpg"/></Relationships>
</file>

<file path=ppt/slides/_rels/slide3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5.jpg"/></Relationships>
</file>

<file path=ppt/slides/_rels/slide40.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39.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4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0.xml"/><Relationship Id="rId1" Type="http://schemas.openxmlformats.org/officeDocument/2006/relationships/slideLayout" Target="../slideLayouts/slideLayout2.xml"/><Relationship Id="rId4" Type="http://schemas.openxmlformats.org/officeDocument/2006/relationships/image" Target="../media/image24.wmf"/></Relationships>
</file>

<file path=ppt/slides/_rels/slide4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42.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4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8" Type="http://schemas.openxmlformats.org/officeDocument/2006/relationships/image" Target="../media/image29.jpeg"/><Relationship Id="rId13" Type="http://schemas.openxmlformats.org/officeDocument/2006/relationships/hyperlink" Target="http://images.google.be/imgres?imgurl=www.scripps.edu/services/parking/images/bicycle.jpg&amp;imgrefurl=http://www.scripps.edu/services/parking/bicycles.htm&amp;h=150&amp;w=200&amp;prev=/images?q%3Dbicycle%26start%3D20%26svnum%3D10%26hl%3Den%26lr%3D%26ie%3DUTF-8%26oe%3DUTF-8%26sa%3DN" TargetMode="External"/><Relationship Id="rId18" Type="http://schemas.openxmlformats.org/officeDocument/2006/relationships/image" Target="../media/image27.png"/><Relationship Id="rId3" Type="http://schemas.openxmlformats.org/officeDocument/2006/relationships/notesSlide" Target="../notesSlides/notesSlide44.xml"/><Relationship Id="rId7" Type="http://schemas.openxmlformats.org/officeDocument/2006/relationships/image" Target="../media/image28.jpeg"/><Relationship Id="rId12" Type="http://schemas.openxmlformats.org/officeDocument/2006/relationships/image" Target="../media/image31.jpeg"/><Relationship Id="rId17" Type="http://schemas.openxmlformats.org/officeDocument/2006/relationships/oleObject" Target="../embeddings/oleObject2.bin"/><Relationship Id="rId2" Type="http://schemas.openxmlformats.org/officeDocument/2006/relationships/slideLayout" Target="../slideLayouts/slideLayout2.xml"/><Relationship Id="rId16" Type="http://schemas.openxmlformats.org/officeDocument/2006/relationships/image" Target="../media/image26.png"/><Relationship Id="rId1" Type="http://schemas.openxmlformats.org/officeDocument/2006/relationships/vmlDrawing" Target="../drawings/vmlDrawing1.vml"/><Relationship Id="rId6" Type="http://schemas.openxmlformats.org/officeDocument/2006/relationships/hyperlink" Target="http://images.google.be/imgres?imgurl=www.bfrc.org/images/Project%20Plan.jpg&amp;imgrefurl=http://www.bfrc.org/PIIArchive/Overall%20project%20plan.htm&amp;h=616&amp;w=820&amp;prev=/images?q%3Dproject%2Bplan%26svnum%3D10%26hl%3Den%26lr%3D%26ie%3DUTF-8%26oe%3DUTF-8" TargetMode="External"/><Relationship Id="rId11" Type="http://schemas.openxmlformats.org/officeDocument/2006/relationships/hyperlink" Target="http://images.google.be/imgres?imgurl=www.netguide.co.nz/awards/2002/prizes/pics/scooter.gif&amp;imgrefurl=http://www.netguide.co.nz/awards/2002/prizes/&amp;h=200&amp;w=200&amp;prev=/images?q%3Dscooter%26svnum%3D10%26hl%3Den%26lr%3D%26ie%3DUTF-8%26oe%3DUTF-8" TargetMode="External"/><Relationship Id="rId5" Type="http://schemas.openxmlformats.org/officeDocument/2006/relationships/hyperlink" Target="http://images.google.be/imgres?imgurl=tubes.ominix.com/art/a/household/clock-round-wall.jpg&amp;imgrefurl=http://tubes.ominix.com/art/a/household/&amp;h=367&amp;w=366&amp;prev=/images?q%3Dclock%26start%3D60%26svnum%3D10%26hl%3Den%26lr%3D%26ie%3DUTF-8%26oe%3DUTF-8%26sa%3DN" TargetMode="External"/><Relationship Id="rId15" Type="http://schemas.openxmlformats.org/officeDocument/2006/relationships/oleObject" Target="../embeddings/oleObject1.bin"/><Relationship Id="rId10" Type="http://schemas.openxmlformats.org/officeDocument/2006/relationships/image" Target="../media/image30.jpeg"/><Relationship Id="rId4" Type="http://schemas.openxmlformats.org/officeDocument/2006/relationships/image" Target="../media/image4.png"/><Relationship Id="rId9" Type="http://schemas.openxmlformats.org/officeDocument/2006/relationships/hyperlink" Target="http://www.customleasequote.com/imagetp/cars/Rolls%20Royce.jpg" TargetMode="External"/><Relationship Id="rId14" Type="http://schemas.openxmlformats.org/officeDocument/2006/relationships/image" Target="../media/image32.jpeg"/></Relationships>
</file>

<file path=ppt/slides/_rels/slide4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6.xml"/><Relationship Id="rId1" Type="http://schemas.openxmlformats.org/officeDocument/2006/relationships/slideLayout" Target="../slideLayouts/slideLayout2.xml"/><Relationship Id="rId4" Type="http://schemas.openxmlformats.org/officeDocument/2006/relationships/image" Target="../media/image33.wmf"/></Relationships>
</file>

<file path=ppt/slides/_rels/slide48.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47.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4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50.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52.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51.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5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3.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55.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54.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56.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55.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5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6.xml"/><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5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7.xml"/><Relationship Id="rId1" Type="http://schemas.openxmlformats.org/officeDocument/2006/relationships/slideLayout" Target="../slideLayouts/slideLayout2.xml"/><Relationship Id="rId4" Type="http://schemas.openxmlformats.org/officeDocument/2006/relationships/image" Target="../media/image40.jpg"/></Relationships>
</file>

<file path=ppt/slides/_rels/slide5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8.xml"/><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6.jp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7.jpg"/></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1506" name="Picture 11" descr="Powerpoint Presentation3"/>
          <p:cNvPicPr>
            <a:picLocks noChangeAspect="1" noChangeArrowheads="1"/>
          </p:cNvPicPr>
          <p:nvPr/>
        </p:nvPicPr>
        <p:blipFill>
          <a:blip r:embed="rId3" cstate="print"/>
          <a:srcRect/>
          <a:stretch>
            <a:fillRect/>
          </a:stretch>
        </p:blipFill>
        <p:spPr bwMode="auto">
          <a:xfrm>
            <a:off x="0" y="28303"/>
            <a:ext cx="9177338" cy="6891338"/>
          </a:xfrm>
          <a:prstGeom prst="rect">
            <a:avLst/>
          </a:prstGeom>
          <a:noFill/>
          <a:ln w="9525">
            <a:noFill/>
            <a:miter lim="800000"/>
            <a:headEnd/>
            <a:tailEnd/>
          </a:ln>
        </p:spPr>
      </p:pic>
      <p:sp>
        <p:nvSpPr>
          <p:cNvPr id="11267" name="Rectangle 12"/>
          <p:cNvSpPr>
            <a:spLocks noGrp="1" noChangeArrowheads="1"/>
          </p:cNvSpPr>
          <p:nvPr>
            <p:ph type="title"/>
          </p:nvPr>
        </p:nvSpPr>
        <p:spPr>
          <a:xfrm>
            <a:off x="0" y="2438400"/>
            <a:ext cx="9213850" cy="898376"/>
          </a:xfrm>
        </p:spPr>
        <p:txBody>
          <a:bodyPr rtlCol="0">
            <a:normAutofit fontScale="90000"/>
          </a:bodyPr>
          <a:lstStyle/>
          <a:p>
            <a:pPr>
              <a:defRPr/>
            </a:pPr>
            <a:r>
              <a:rPr lang="en-US" sz="3400" dirty="0" smtClean="0"/>
              <a:t/>
            </a:r>
            <a:br>
              <a:rPr lang="en-US" sz="3400" dirty="0" smtClean="0"/>
            </a:br>
            <a:r>
              <a:rPr lang="en-US" b="1" dirty="0" smtClean="0">
                <a:solidFill>
                  <a:schemeClr val="bg1"/>
                </a:solidFill>
              </a:rPr>
              <a:t>PROJECT MANAGENT</a:t>
            </a:r>
            <a:endParaRPr lang="en-US" sz="6000" dirty="0" smtClean="0">
              <a:solidFill>
                <a:schemeClr val="bg1"/>
              </a:solidFill>
            </a:endParaRPr>
          </a:p>
        </p:txBody>
      </p:sp>
      <p:sp>
        <p:nvSpPr>
          <p:cNvPr id="2" name="Rectangle 1"/>
          <p:cNvSpPr/>
          <p:nvPr/>
        </p:nvSpPr>
        <p:spPr>
          <a:xfrm>
            <a:off x="228600" y="28303"/>
            <a:ext cx="8763000" cy="2985433"/>
          </a:xfrm>
          <a:prstGeom prst="rect">
            <a:avLst/>
          </a:prstGeom>
        </p:spPr>
        <p:txBody>
          <a:bodyPr wrap="square">
            <a:spAutoFit/>
          </a:bodyPr>
          <a:lstStyle/>
          <a:p>
            <a:pPr algn="ctr"/>
            <a:endParaRPr lang="en-US" sz="4800" b="1" dirty="0" smtClean="0">
              <a:solidFill>
                <a:schemeClr val="bg1"/>
              </a:solidFill>
            </a:endParaRPr>
          </a:p>
          <a:p>
            <a:pPr algn="ctr"/>
            <a:endParaRPr lang="en-US" sz="4800" b="1" dirty="0" smtClean="0">
              <a:solidFill>
                <a:schemeClr val="bg1"/>
              </a:solidFill>
            </a:endParaRPr>
          </a:p>
          <a:p>
            <a:pPr algn="ctr"/>
            <a:r>
              <a:rPr lang="en-US" sz="4800" b="1" dirty="0" smtClean="0">
                <a:solidFill>
                  <a:schemeClr val="bg1"/>
                </a:solidFill>
              </a:rPr>
              <a:t>mSCOA</a:t>
            </a:r>
            <a:r>
              <a:rPr lang="en-US" sz="4400" b="1" dirty="0">
                <a:solidFill>
                  <a:schemeClr val="bg1"/>
                </a:solidFill>
              </a:rPr>
              <a:t/>
            </a:r>
            <a:br>
              <a:rPr lang="en-US" sz="4400" b="1" dirty="0">
                <a:solidFill>
                  <a:schemeClr val="bg1"/>
                </a:solidFill>
              </a:rPr>
            </a:br>
            <a:endParaRPr lang="en-ZA" sz="4400" dirty="0"/>
          </a:p>
        </p:txBody>
      </p:sp>
      <p:sp>
        <p:nvSpPr>
          <p:cNvPr id="5" name="Rectangle 12"/>
          <p:cNvSpPr txBox="1">
            <a:spLocks noChangeArrowheads="1"/>
          </p:cNvSpPr>
          <p:nvPr/>
        </p:nvSpPr>
        <p:spPr>
          <a:xfrm>
            <a:off x="-1066800" y="4097135"/>
            <a:ext cx="9213850" cy="1242008"/>
          </a:xfrm>
          <a:prstGeom prst="rect">
            <a:avLst/>
          </a:prstGeom>
        </p:spPr>
        <p:txBody>
          <a:bodyPr vert="horz" lIns="91440" tIns="45720" rIns="91440" bIns="45720" rtlCol="0" anchor="ctr">
            <a:normAutofit fontScale="52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a:lnSpc>
                <a:spcPct val="170000"/>
              </a:lnSpc>
              <a:defRPr/>
            </a:pPr>
            <a:r>
              <a:rPr lang="en-US" sz="3400" dirty="0" smtClean="0"/>
              <a:t/>
            </a:r>
            <a:br>
              <a:rPr lang="en-US" sz="3400" dirty="0" smtClean="0"/>
            </a:br>
            <a:r>
              <a:rPr lang="en-US" sz="3100" b="1" dirty="0" smtClean="0">
                <a:solidFill>
                  <a:schemeClr val="bg1"/>
                </a:solidFill>
              </a:rPr>
              <a:t>Presented by: xxx</a:t>
            </a:r>
          </a:p>
          <a:p>
            <a:pPr algn="r">
              <a:lnSpc>
                <a:spcPct val="170000"/>
              </a:lnSpc>
              <a:defRPr/>
            </a:pPr>
            <a:r>
              <a:rPr lang="en-US" sz="3100" b="1" dirty="0" smtClean="0">
                <a:solidFill>
                  <a:schemeClr val="bg1"/>
                </a:solidFill>
              </a:rPr>
              <a:t>Date xxx</a:t>
            </a:r>
            <a:endParaRPr lang="en-US" sz="4900" dirty="0" smtClean="0">
              <a:solidFill>
                <a:schemeClr val="bg1"/>
              </a:solidFill>
            </a:endParaRPr>
          </a:p>
        </p:txBody>
      </p:sp>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95400" y="403041"/>
            <a:ext cx="6705600" cy="3940360"/>
          </a:xfrm>
          <a:prstGeom prst="rect">
            <a:avLst/>
          </a:prstGeom>
          <a:ln w="92075">
            <a:solidFill>
              <a:srgbClr val="C00000"/>
            </a:solidFill>
          </a:ln>
          <a:effectLst>
            <a:outerShdw blurRad="50800" dist="38100" dir="8100000" algn="tr" rotWithShape="0">
              <a:prstClr val="black">
                <a:alpha val="40000"/>
              </a:prstClr>
            </a:outerShdw>
            <a:reflection blurRad="6350" stA="50000" endA="300" endPos="12000" dir="5400000" sy="-100000" algn="bl" rotWithShape="0"/>
          </a:effectLst>
          <a:scene3d>
            <a:camera prst="orthographicFront"/>
            <a:lightRig rig="threePt" dir="t"/>
          </a:scene3d>
          <a:sp3d>
            <a:bevelB/>
          </a:sp3d>
        </p:spPr>
      </p:pic>
      <p:sp>
        <p:nvSpPr>
          <p:cNvPr id="7" name="Rectangle 6"/>
          <p:cNvSpPr/>
          <p:nvPr/>
        </p:nvSpPr>
        <p:spPr>
          <a:xfrm>
            <a:off x="5724128" y="5698042"/>
            <a:ext cx="2800768" cy="923330"/>
          </a:xfrm>
          <a:prstGeom prst="rect">
            <a:avLst/>
          </a:prstGeom>
          <a:noFill/>
        </p:spPr>
        <p:txBody>
          <a:bodyPr wrap="none" lIns="91440" tIns="45720" rIns="91440" bIns="45720">
            <a:spAutoFit/>
          </a:bodyPr>
          <a:lstStyle/>
          <a:p>
            <a:pPr algn="ctr"/>
            <a:r>
              <a:rPr lang="en-US" sz="5400" b="1" cap="none" spc="0" dirty="0" smtClean="0">
                <a:ln w="6600">
                  <a:solidFill>
                    <a:schemeClr val="accent2"/>
                  </a:solidFill>
                  <a:prstDash val="solid"/>
                </a:ln>
                <a:solidFill>
                  <a:srgbClr val="FFFFFF"/>
                </a:solidFill>
                <a:effectLst>
                  <a:outerShdw dist="38100" dir="2700000" algn="tl" rotWithShape="0">
                    <a:schemeClr val="accent2"/>
                  </a:outerShdw>
                </a:effectLst>
              </a:rPr>
              <a:t>mSCOA</a:t>
            </a:r>
            <a:endParaRPr lang="en-US" sz="5400" b="1" cap="none" spc="0" dirty="0">
              <a:ln w="6600">
                <a:solidFill>
                  <a:schemeClr val="accent2"/>
                </a:solidFill>
                <a:prstDash val="solid"/>
              </a:ln>
              <a:solidFill>
                <a:srgbClr val="FFFFFF"/>
              </a:solidFill>
              <a:effectLst>
                <a:outerShdw dist="38100" dir="2700000" algn="tl" rotWithShape="0">
                  <a:schemeClr val="accent2"/>
                </a:outerShdw>
              </a:effectLst>
            </a:endParaRPr>
          </a:p>
        </p:txBody>
      </p:sp>
    </p:spTree>
    <p:extLst>
      <p:ext uri="{BB962C8B-B14F-4D97-AF65-F5344CB8AC3E}">
        <p14:creationId xmlns:p14="http://schemas.microsoft.com/office/powerpoint/2010/main" val="226579303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1981199"/>
            <a:ext cx="8229600" cy="4562477"/>
          </a:xfrm>
        </p:spPr>
        <p:txBody>
          <a:bodyPr>
            <a:normAutofit/>
          </a:bodyPr>
          <a:lstStyle/>
          <a:p>
            <a:pPr>
              <a:buClr>
                <a:srgbClr val="C00000"/>
              </a:buClr>
              <a:buFont typeface="Wingdings" panose="05000000000000000000" pitchFamily="2" charset="2"/>
              <a:buChar char="Ø"/>
              <a:defRPr/>
            </a:pPr>
            <a:r>
              <a:rPr lang="en-US" sz="2400" dirty="0"/>
              <a:t>In order to manage projects successfully, it is necessary to have a </a:t>
            </a:r>
            <a:r>
              <a:rPr lang="en-US" sz="2400" dirty="0" smtClean="0"/>
              <a:t>system</a:t>
            </a:r>
          </a:p>
          <a:p>
            <a:pPr>
              <a:buClr>
                <a:srgbClr val="C00000"/>
              </a:buClr>
              <a:buFont typeface="Wingdings" panose="05000000000000000000" pitchFamily="2" charset="2"/>
              <a:buChar char="Ø"/>
              <a:defRPr/>
            </a:pPr>
            <a:endParaRPr lang="en-US" sz="2400" dirty="0"/>
          </a:p>
          <a:p>
            <a:pPr>
              <a:buClr>
                <a:srgbClr val="C00000"/>
              </a:buClr>
              <a:buFont typeface="Wingdings" panose="05000000000000000000" pitchFamily="2" charset="2"/>
              <a:buChar char="Ø"/>
              <a:defRPr/>
            </a:pPr>
            <a:r>
              <a:rPr lang="en-US" sz="2400" dirty="0" smtClean="0"/>
              <a:t>A </a:t>
            </a:r>
            <a:r>
              <a:rPr lang="en-US" sz="2400" dirty="0"/>
              <a:t>full project management system consists of </a:t>
            </a:r>
            <a:r>
              <a:rPr lang="en-US" sz="2400" dirty="0" smtClean="0"/>
              <a:t>              components</a:t>
            </a:r>
          </a:p>
          <a:p>
            <a:pPr>
              <a:buClr>
                <a:srgbClr val="C00000"/>
              </a:buClr>
              <a:buFont typeface="Wingdings" panose="05000000000000000000" pitchFamily="2" charset="2"/>
              <a:buChar char="Ø"/>
              <a:defRPr/>
            </a:pPr>
            <a:endParaRPr lang="en-US" sz="2400" dirty="0" smtClean="0"/>
          </a:p>
          <a:p>
            <a:pPr>
              <a:buClr>
                <a:srgbClr val="C00000"/>
              </a:buClr>
              <a:buFont typeface="Wingdings" panose="05000000000000000000" pitchFamily="2" charset="2"/>
              <a:buChar char="Ø"/>
              <a:defRPr/>
            </a:pPr>
            <a:r>
              <a:rPr lang="en-US" sz="2400" dirty="0" smtClean="0"/>
              <a:t>If </a:t>
            </a:r>
            <a:r>
              <a:rPr lang="en-US" sz="2400" dirty="0"/>
              <a:t>any one of the seven components is not in place or does not function satisfactorily, then you will have some difficulty managing </a:t>
            </a:r>
            <a:r>
              <a:rPr lang="en-US" sz="2400" dirty="0" smtClean="0"/>
              <a:t>projects</a:t>
            </a:r>
            <a:endParaRPr lang="ar-SA" sz="2400" dirty="0"/>
          </a:p>
          <a:p>
            <a:pPr marL="0" indent="0">
              <a:buNone/>
            </a:pPr>
            <a:endParaRPr lang="en-ZA" sz="2800" dirty="0">
              <a:solidFill>
                <a:schemeClr val="bg1">
                  <a:lumMod val="65000"/>
                </a:schemeClr>
              </a:solidFill>
            </a:endParaRPr>
          </a:p>
          <a:p>
            <a:endParaRPr lang="en-ZA" sz="2800" dirty="0"/>
          </a:p>
          <a:p>
            <a:endParaRPr lang="en-ZA" sz="2800" dirty="0"/>
          </a:p>
          <a:p>
            <a:endParaRPr lang="en-US" sz="3000" dirty="0" smtClean="0"/>
          </a:p>
          <a:p>
            <a:endParaRPr lang="en-US" sz="4400" b="1" dirty="0">
              <a:solidFill>
                <a:schemeClr val="bg1"/>
              </a:solidFill>
            </a:endParaRPr>
          </a:p>
          <a:p>
            <a:endParaRPr lang="en-US" sz="3000" dirty="0" smtClean="0"/>
          </a:p>
          <a:p>
            <a:pPr marL="0" indent="0">
              <a:buNone/>
            </a:pPr>
            <a:endParaRPr lang="en-US" dirty="0" smtClean="0"/>
          </a:p>
          <a:p>
            <a:pPr marL="0" indent="0">
              <a:buNone/>
            </a:pPr>
            <a:endParaRPr lang="en-US" dirty="0"/>
          </a:p>
        </p:txBody>
      </p:sp>
      <p:pic>
        <p:nvPicPr>
          <p:cNvPr id="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144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757622" y="369957"/>
            <a:ext cx="7628755" cy="707886"/>
          </a:xfrm>
          <a:prstGeom prst="rect">
            <a:avLst/>
          </a:prstGeom>
          <a:noFill/>
        </p:spPr>
        <p:txBody>
          <a:bodyPr wrap="none" rtlCol="0">
            <a:spAutoFit/>
          </a:bodyPr>
          <a:lstStyle/>
          <a:p>
            <a:pPr algn="ctr"/>
            <a:r>
              <a:rPr lang="en-ZA" sz="4000" b="1" dirty="0" smtClean="0">
                <a:solidFill>
                  <a:schemeClr val="bg1"/>
                </a:solidFill>
              </a:rPr>
              <a:t>A PROJECT MANAGEMENT SYSTEM</a:t>
            </a:r>
            <a:endParaRPr lang="en-US" sz="4000" b="1" dirty="0">
              <a:solidFill>
                <a:schemeClr val="bg1"/>
              </a:solidFill>
            </a:endParaRPr>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05600" y="2743200"/>
            <a:ext cx="904875" cy="1362075"/>
          </a:xfrm>
          <a:prstGeom prst="rect">
            <a:avLst/>
          </a:prstGeom>
        </p:spPr>
      </p:pic>
    </p:spTree>
    <p:extLst>
      <p:ext uri="{BB962C8B-B14F-4D97-AF65-F5344CB8AC3E}">
        <p14:creationId xmlns:p14="http://schemas.microsoft.com/office/powerpoint/2010/main" val="351340480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62400" y="1905000"/>
            <a:ext cx="5562600" cy="4859836"/>
          </a:xfrm>
        </p:spPr>
        <p:txBody>
          <a:bodyPr>
            <a:normAutofit/>
          </a:bodyPr>
          <a:lstStyle/>
          <a:p>
            <a:pPr marL="0" indent="0">
              <a:buClr>
                <a:srgbClr val="C00000"/>
              </a:buClr>
              <a:buNone/>
              <a:defRPr/>
            </a:pPr>
            <a:r>
              <a:rPr lang="en-US" sz="2800" b="1" i="1" dirty="0"/>
              <a:t>Human </a:t>
            </a:r>
            <a:r>
              <a:rPr lang="en-US" sz="2800" b="1" i="1" dirty="0" smtClean="0"/>
              <a:t>Factors</a:t>
            </a:r>
            <a:endParaRPr lang="en-US" sz="2800" b="1" i="1" dirty="0"/>
          </a:p>
          <a:p>
            <a:pPr marL="0" indent="0">
              <a:buClr>
                <a:srgbClr val="C00000"/>
              </a:buClr>
              <a:buNone/>
              <a:defRPr/>
            </a:pPr>
            <a:r>
              <a:rPr lang="en-US" sz="2800" b="1" i="1" dirty="0" smtClean="0"/>
              <a:t>Method</a:t>
            </a:r>
            <a:endParaRPr lang="en-US" sz="2800" b="1" i="1" dirty="0"/>
          </a:p>
          <a:p>
            <a:pPr marL="0" indent="0">
              <a:buClr>
                <a:srgbClr val="C00000"/>
              </a:buClr>
              <a:buNone/>
              <a:defRPr/>
            </a:pPr>
            <a:r>
              <a:rPr lang="en-US" sz="2800" b="1" i="1" dirty="0" smtClean="0"/>
              <a:t>Culture</a:t>
            </a:r>
            <a:endParaRPr lang="en-US" sz="2800" b="1" i="1" dirty="0"/>
          </a:p>
          <a:p>
            <a:pPr marL="0" indent="0">
              <a:buClr>
                <a:srgbClr val="C00000"/>
              </a:buClr>
              <a:buNone/>
              <a:defRPr/>
            </a:pPr>
            <a:r>
              <a:rPr lang="en-US" sz="2800" b="1" i="1" dirty="0" smtClean="0"/>
              <a:t>Organization</a:t>
            </a:r>
            <a:endParaRPr lang="en-US" sz="2800" b="1" i="1" dirty="0"/>
          </a:p>
          <a:p>
            <a:pPr marL="0" indent="0">
              <a:buClr>
                <a:srgbClr val="C00000"/>
              </a:buClr>
              <a:buNone/>
              <a:defRPr/>
            </a:pPr>
            <a:r>
              <a:rPr lang="en-US" sz="2800" b="1" i="1" dirty="0" smtClean="0"/>
              <a:t>Planning</a:t>
            </a:r>
            <a:endParaRPr lang="en-US" sz="2800" b="1" i="1" dirty="0"/>
          </a:p>
          <a:p>
            <a:pPr marL="0" indent="0">
              <a:buClr>
                <a:srgbClr val="C00000"/>
              </a:buClr>
              <a:buNone/>
              <a:defRPr/>
            </a:pPr>
            <a:r>
              <a:rPr lang="en-US" sz="2800" b="1" i="1" dirty="0" smtClean="0"/>
              <a:t>Information</a:t>
            </a:r>
            <a:endParaRPr lang="en-US" sz="2800" b="1" i="1" dirty="0"/>
          </a:p>
          <a:p>
            <a:pPr marL="0" indent="0">
              <a:buClr>
                <a:srgbClr val="C00000"/>
              </a:buClr>
              <a:buNone/>
              <a:defRPr/>
            </a:pPr>
            <a:r>
              <a:rPr lang="en-US" sz="2800" b="1" i="1" dirty="0" smtClean="0"/>
              <a:t>Control</a:t>
            </a:r>
            <a:endParaRPr lang="en-ZA" sz="2800" dirty="0">
              <a:solidFill>
                <a:schemeClr val="bg1">
                  <a:lumMod val="65000"/>
                </a:schemeClr>
              </a:solidFill>
            </a:endParaRPr>
          </a:p>
          <a:p>
            <a:endParaRPr lang="en-ZA" sz="2800" dirty="0"/>
          </a:p>
          <a:p>
            <a:endParaRPr lang="en-ZA" sz="2800" dirty="0"/>
          </a:p>
          <a:p>
            <a:endParaRPr lang="en-US" sz="3000" dirty="0" smtClean="0"/>
          </a:p>
          <a:p>
            <a:endParaRPr lang="en-US" sz="4400" b="1" dirty="0">
              <a:solidFill>
                <a:schemeClr val="bg1"/>
              </a:solidFill>
            </a:endParaRPr>
          </a:p>
          <a:p>
            <a:endParaRPr lang="en-US" sz="3000" dirty="0" smtClean="0"/>
          </a:p>
          <a:p>
            <a:pPr marL="0" indent="0">
              <a:buNone/>
            </a:pPr>
            <a:endParaRPr lang="en-US" dirty="0" smtClean="0"/>
          </a:p>
          <a:p>
            <a:pPr marL="0" indent="0">
              <a:buNone/>
            </a:pPr>
            <a:endParaRPr lang="en-US" dirty="0"/>
          </a:p>
        </p:txBody>
      </p:sp>
      <p:pic>
        <p:nvPicPr>
          <p:cNvPr id="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144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1881936" y="362036"/>
            <a:ext cx="5380127" cy="707886"/>
          </a:xfrm>
          <a:prstGeom prst="rect">
            <a:avLst/>
          </a:prstGeom>
          <a:noFill/>
        </p:spPr>
        <p:txBody>
          <a:bodyPr wrap="none" rtlCol="0">
            <a:spAutoFit/>
          </a:bodyPr>
          <a:lstStyle/>
          <a:p>
            <a:pPr algn="ctr"/>
            <a:r>
              <a:rPr lang="en-ZA" sz="4000" b="1" dirty="0">
                <a:solidFill>
                  <a:schemeClr val="bg1"/>
                </a:solidFill>
              </a:rPr>
              <a:t>THE </a:t>
            </a:r>
            <a:r>
              <a:rPr lang="en-ZA" sz="4000" b="1" dirty="0" smtClean="0">
                <a:solidFill>
                  <a:schemeClr val="bg1"/>
                </a:solidFill>
              </a:rPr>
              <a:t>SEVEN COMPNENTS</a:t>
            </a:r>
            <a:endParaRPr lang="en-US" sz="4000" b="1" dirty="0">
              <a:solidFill>
                <a:schemeClr val="bg1"/>
              </a:solidFill>
            </a:endParaRPr>
          </a:p>
        </p:txBody>
      </p:sp>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5800" y="1683841"/>
            <a:ext cx="2986720" cy="4495800"/>
          </a:xfrm>
          <a:prstGeom prst="rect">
            <a:avLst/>
          </a:prstGeom>
        </p:spPr>
      </p:pic>
    </p:spTree>
    <p:extLst>
      <p:ext uri="{BB962C8B-B14F-4D97-AF65-F5344CB8AC3E}">
        <p14:creationId xmlns:p14="http://schemas.microsoft.com/office/powerpoint/2010/main" val="315225993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66699" y="1600200"/>
            <a:ext cx="8610600" cy="5095876"/>
          </a:xfrm>
        </p:spPr>
        <p:txBody>
          <a:bodyPr>
            <a:normAutofit/>
          </a:bodyPr>
          <a:lstStyle/>
          <a:p>
            <a:pPr>
              <a:buClr>
                <a:srgbClr val="C00000"/>
              </a:buClr>
              <a:buFont typeface="Wingdings" panose="05000000000000000000" pitchFamily="2" charset="2"/>
              <a:buChar char="Ø"/>
              <a:defRPr/>
            </a:pPr>
            <a:r>
              <a:rPr lang="en-US" sz="2400" dirty="0" smtClean="0">
                <a:solidFill>
                  <a:srgbClr val="C00000"/>
                </a:solidFill>
              </a:rPr>
              <a:t>Human Factors</a:t>
            </a:r>
          </a:p>
          <a:p>
            <a:pPr>
              <a:buNone/>
              <a:defRPr/>
            </a:pPr>
            <a:endParaRPr lang="en-US" sz="2400" dirty="0">
              <a:solidFill>
                <a:srgbClr val="C00000"/>
              </a:solidFill>
            </a:endParaRPr>
          </a:p>
          <a:p>
            <a:pPr>
              <a:buNone/>
              <a:defRPr/>
            </a:pPr>
            <a:r>
              <a:rPr lang="en-US" sz="2400" dirty="0" smtClean="0">
                <a:solidFill>
                  <a:srgbClr val="C00000"/>
                </a:solidFill>
              </a:rPr>
              <a:t>A </a:t>
            </a:r>
            <a:r>
              <a:rPr lang="en-US" sz="2400" dirty="0">
                <a:solidFill>
                  <a:srgbClr val="C00000"/>
                </a:solidFill>
              </a:rPr>
              <a:t>project manager must be able to deal effectively with all of </a:t>
            </a:r>
            <a:r>
              <a:rPr lang="en-US" sz="2400" dirty="0" smtClean="0">
                <a:solidFill>
                  <a:srgbClr val="C00000"/>
                </a:solidFill>
              </a:rPr>
              <a:t>the</a:t>
            </a:r>
          </a:p>
          <a:p>
            <a:pPr>
              <a:buNone/>
              <a:defRPr/>
            </a:pPr>
            <a:r>
              <a:rPr lang="en-US" sz="2400" dirty="0" smtClean="0">
                <a:solidFill>
                  <a:srgbClr val="C00000"/>
                </a:solidFill>
              </a:rPr>
              <a:t>parts </a:t>
            </a:r>
            <a:r>
              <a:rPr lang="en-US" sz="2400" dirty="0">
                <a:solidFill>
                  <a:srgbClr val="C00000"/>
                </a:solidFill>
              </a:rPr>
              <a:t>of this </a:t>
            </a:r>
            <a:r>
              <a:rPr lang="en-US" sz="2400" dirty="0" smtClean="0">
                <a:solidFill>
                  <a:srgbClr val="C00000"/>
                </a:solidFill>
              </a:rPr>
              <a:t>component </a:t>
            </a:r>
            <a:r>
              <a:rPr lang="en-US" sz="2400" dirty="0">
                <a:solidFill>
                  <a:srgbClr val="C00000"/>
                </a:solidFill>
              </a:rPr>
              <a:t>in order to be </a:t>
            </a:r>
            <a:r>
              <a:rPr lang="en-US" sz="2400" dirty="0" smtClean="0">
                <a:solidFill>
                  <a:srgbClr val="C00000"/>
                </a:solidFill>
              </a:rPr>
              <a:t>successful</a:t>
            </a:r>
          </a:p>
          <a:p>
            <a:pPr>
              <a:buNone/>
              <a:defRPr/>
            </a:pPr>
            <a:endParaRPr lang="en-US" sz="2400" dirty="0">
              <a:solidFill>
                <a:srgbClr val="C00000"/>
              </a:solidFill>
            </a:endParaRPr>
          </a:p>
          <a:p>
            <a:pPr lvl="1">
              <a:buClr>
                <a:srgbClr val="C00000"/>
              </a:buClr>
              <a:buFont typeface="Wingdings" panose="05000000000000000000" pitchFamily="2" charset="2"/>
              <a:buChar char="ü"/>
              <a:defRPr/>
            </a:pPr>
            <a:r>
              <a:rPr lang="en-US" sz="2400" dirty="0" smtClean="0"/>
              <a:t>Leadership</a:t>
            </a:r>
            <a:endParaRPr lang="en-US" sz="2400" dirty="0"/>
          </a:p>
          <a:p>
            <a:pPr lvl="1">
              <a:buClr>
                <a:srgbClr val="C00000"/>
              </a:buClr>
              <a:buFont typeface="Wingdings" panose="05000000000000000000" pitchFamily="2" charset="2"/>
              <a:buChar char="ü"/>
              <a:defRPr/>
            </a:pPr>
            <a:r>
              <a:rPr lang="en-US" sz="2400" dirty="0" smtClean="0"/>
              <a:t>Negotiation</a:t>
            </a:r>
            <a:endParaRPr lang="en-US" sz="2400" dirty="0"/>
          </a:p>
          <a:p>
            <a:pPr lvl="1">
              <a:buClr>
                <a:srgbClr val="C00000"/>
              </a:buClr>
              <a:buFont typeface="Wingdings" panose="05000000000000000000" pitchFamily="2" charset="2"/>
              <a:buChar char="ü"/>
              <a:defRPr/>
            </a:pPr>
            <a:r>
              <a:rPr lang="en-US" sz="2400" dirty="0" smtClean="0"/>
              <a:t>Team building</a:t>
            </a:r>
            <a:endParaRPr lang="en-US" sz="2400" dirty="0"/>
          </a:p>
          <a:p>
            <a:pPr lvl="1">
              <a:buClr>
                <a:srgbClr val="C00000"/>
              </a:buClr>
              <a:buFont typeface="Wingdings" panose="05000000000000000000" pitchFamily="2" charset="2"/>
              <a:buChar char="ü"/>
              <a:defRPr/>
            </a:pPr>
            <a:r>
              <a:rPr lang="en-US" sz="2400" dirty="0" smtClean="0"/>
              <a:t>Motivation</a:t>
            </a:r>
            <a:endParaRPr lang="en-US" sz="2400" dirty="0"/>
          </a:p>
          <a:p>
            <a:pPr lvl="1">
              <a:buClr>
                <a:srgbClr val="C00000"/>
              </a:buClr>
              <a:buFont typeface="Wingdings" panose="05000000000000000000" pitchFamily="2" charset="2"/>
              <a:buChar char="ü"/>
              <a:defRPr/>
            </a:pPr>
            <a:r>
              <a:rPr lang="en-US" sz="2400" dirty="0" smtClean="0"/>
              <a:t>Communication</a:t>
            </a:r>
            <a:endParaRPr lang="en-US" sz="2400" dirty="0"/>
          </a:p>
          <a:p>
            <a:pPr lvl="1">
              <a:buClr>
                <a:srgbClr val="C00000"/>
              </a:buClr>
              <a:buFont typeface="Wingdings" panose="05000000000000000000" pitchFamily="2" charset="2"/>
              <a:buChar char="ü"/>
              <a:defRPr/>
            </a:pPr>
            <a:r>
              <a:rPr lang="en-US" sz="2400" dirty="0" smtClean="0"/>
              <a:t>Decision making</a:t>
            </a:r>
            <a:endParaRPr lang="en-US" sz="2400" dirty="0"/>
          </a:p>
          <a:p>
            <a:pPr marL="0" indent="0">
              <a:buNone/>
            </a:pPr>
            <a:endParaRPr lang="en-ZA" sz="2800" dirty="0">
              <a:solidFill>
                <a:schemeClr val="bg1">
                  <a:lumMod val="65000"/>
                </a:schemeClr>
              </a:solidFill>
            </a:endParaRPr>
          </a:p>
          <a:p>
            <a:endParaRPr lang="en-ZA" sz="2800" dirty="0"/>
          </a:p>
          <a:p>
            <a:endParaRPr lang="en-ZA" sz="2800" dirty="0"/>
          </a:p>
          <a:p>
            <a:endParaRPr lang="en-US" sz="3000" dirty="0" smtClean="0"/>
          </a:p>
          <a:p>
            <a:endParaRPr lang="en-US" sz="4400" b="1" dirty="0">
              <a:solidFill>
                <a:schemeClr val="bg1"/>
              </a:solidFill>
            </a:endParaRPr>
          </a:p>
          <a:p>
            <a:endParaRPr lang="en-US" sz="3000" dirty="0" smtClean="0"/>
          </a:p>
          <a:p>
            <a:pPr marL="0" indent="0">
              <a:buNone/>
            </a:pPr>
            <a:endParaRPr lang="en-US" dirty="0" smtClean="0"/>
          </a:p>
          <a:p>
            <a:pPr marL="0" indent="0">
              <a:buNone/>
            </a:pPr>
            <a:endParaRPr lang="en-US" dirty="0"/>
          </a:p>
        </p:txBody>
      </p:sp>
      <p:pic>
        <p:nvPicPr>
          <p:cNvPr id="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144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928534" y="369957"/>
            <a:ext cx="7286931" cy="707886"/>
          </a:xfrm>
          <a:prstGeom prst="rect">
            <a:avLst/>
          </a:prstGeom>
          <a:noFill/>
        </p:spPr>
        <p:txBody>
          <a:bodyPr wrap="none" rtlCol="0">
            <a:spAutoFit/>
          </a:bodyPr>
          <a:lstStyle/>
          <a:p>
            <a:pPr algn="ctr"/>
            <a:r>
              <a:rPr lang="en-ZA" sz="4000" b="1" dirty="0" smtClean="0">
                <a:solidFill>
                  <a:schemeClr val="bg1"/>
                </a:solidFill>
              </a:rPr>
              <a:t>UNPACKING THE 7 COMPONENTS</a:t>
            </a:r>
            <a:endParaRPr lang="en-US" sz="4000" b="1" dirty="0">
              <a:solidFill>
                <a:schemeClr val="bg1"/>
              </a:solidFill>
            </a:endParaRPr>
          </a:p>
        </p:txBody>
      </p:sp>
    </p:spTree>
    <p:extLst>
      <p:ext uri="{BB962C8B-B14F-4D97-AF65-F5344CB8AC3E}">
        <p14:creationId xmlns:p14="http://schemas.microsoft.com/office/powerpoint/2010/main" val="67575606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loud Callout 3"/>
          <p:cNvSpPr/>
          <p:nvPr/>
        </p:nvSpPr>
        <p:spPr>
          <a:xfrm>
            <a:off x="609600" y="2514600"/>
            <a:ext cx="7924800" cy="2286000"/>
          </a:xfrm>
          <a:prstGeom prst="cloudCallout">
            <a:avLst/>
          </a:prstGeom>
          <a:solidFill>
            <a:schemeClr val="bg1"/>
          </a:solidFill>
          <a:ln w="31750">
            <a:solidFill>
              <a:srgbClr val="C00000"/>
            </a:solidFill>
          </a:ln>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3" name="Content Placeholder 2"/>
          <p:cNvSpPr>
            <a:spLocks noGrp="1"/>
          </p:cNvSpPr>
          <p:nvPr>
            <p:ph idx="1"/>
          </p:nvPr>
        </p:nvSpPr>
        <p:spPr>
          <a:xfrm>
            <a:off x="304799" y="1817757"/>
            <a:ext cx="8534400" cy="4791077"/>
          </a:xfrm>
        </p:spPr>
        <p:txBody>
          <a:bodyPr>
            <a:normAutofit/>
          </a:bodyPr>
          <a:lstStyle/>
          <a:p>
            <a:pPr>
              <a:buClr>
                <a:srgbClr val="C00000"/>
              </a:buClr>
              <a:buFont typeface="Wingdings" panose="05000000000000000000" pitchFamily="2" charset="2"/>
              <a:buChar char="Ø"/>
              <a:defRPr/>
            </a:pPr>
            <a:r>
              <a:rPr lang="en-US" sz="2400" dirty="0">
                <a:solidFill>
                  <a:srgbClr val="C00000"/>
                </a:solidFill>
              </a:rPr>
              <a:t>Human </a:t>
            </a:r>
            <a:r>
              <a:rPr lang="en-US" sz="2400" dirty="0" smtClean="0">
                <a:solidFill>
                  <a:srgbClr val="C00000"/>
                </a:solidFill>
              </a:rPr>
              <a:t>Factors continued…</a:t>
            </a:r>
          </a:p>
          <a:p>
            <a:pPr marL="0" indent="0">
              <a:buNone/>
              <a:defRPr/>
            </a:pPr>
            <a:endParaRPr lang="en-US" sz="2400" dirty="0" smtClean="0"/>
          </a:p>
          <a:p>
            <a:pPr marL="0" indent="0">
              <a:buNone/>
              <a:defRPr/>
            </a:pPr>
            <a:endParaRPr lang="en-US" sz="2400" dirty="0"/>
          </a:p>
          <a:p>
            <a:pPr marL="0" indent="0" algn="ctr">
              <a:buNone/>
              <a:defRPr/>
            </a:pPr>
            <a:r>
              <a:rPr lang="en-US" sz="2800" b="1" i="1" dirty="0"/>
              <a:t>The Right People</a:t>
            </a:r>
          </a:p>
          <a:p>
            <a:pPr marL="0" indent="0" algn="ctr">
              <a:buNone/>
              <a:defRPr/>
            </a:pPr>
            <a:r>
              <a:rPr lang="en-US" sz="2800" b="1" i="1" dirty="0"/>
              <a:t>The Right Type of Management                                   </a:t>
            </a:r>
          </a:p>
          <a:p>
            <a:pPr>
              <a:defRPr/>
            </a:pPr>
            <a:endParaRPr lang="en-US" sz="2400" i="1" dirty="0" smtClean="0"/>
          </a:p>
          <a:p>
            <a:pPr marL="0" indent="0" algn="ctr">
              <a:buNone/>
              <a:defRPr/>
            </a:pPr>
            <a:endParaRPr lang="en-US" sz="2400" i="1" dirty="0" smtClean="0"/>
          </a:p>
          <a:p>
            <a:pPr marL="0" indent="0" algn="ctr">
              <a:buNone/>
              <a:defRPr/>
            </a:pPr>
            <a:endParaRPr lang="en-US" sz="2400" i="1" dirty="0"/>
          </a:p>
          <a:p>
            <a:pPr marL="0" indent="0" algn="ctr">
              <a:buNone/>
              <a:defRPr/>
            </a:pPr>
            <a:r>
              <a:rPr lang="en-US" sz="2400" i="1" dirty="0" smtClean="0"/>
              <a:t>One </a:t>
            </a:r>
            <a:r>
              <a:rPr lang="en-US" sz="2400" i="1" dirty="0"/>
              <a:t>of the key ingredients is having the right people on the job and managing them </a:t>
            </a:r>
            <a:r>
              <a:rPr lang="en-US" sz="2400" i="1" dirty="0" smtClean="0"/>
              <a:t>appropriately</a:t>
            </a:r>
            <a:endParaRPr lang="en-US" sz="2400" i="1" dirty="0"/>
          </a:p>
          <a:p>
            <a:pPr marL="0" indent="0">
              <a:buNone/>
            </a:pPr>
            <a:endParaRPr lang="en-ZA" sz="2800" dirty="0">
              <a:solidFill>
                <a:schemeClr val="bg1">
                  <a:lumMod val="65000"/>
                </a:schemeClr>
              </a:solidFill>
            </a:endParaRPr>
          </a:p>
          <a:p>
            <a:endParaRPr lang="en-ZA" sz="2800" dirty="0"/>
          </a:p>
          <a:p>
            <a:endParaRPr lang="en-ZA" sz="2800" dirty="0"/>
          </a:p>
          <a:p>
            <a:endParaRPr lang="en-US" sz="3000" dirty="0" smtClean="0"/>
          </a:p>
          <a:p>
            <a:endParaRPr lang="en-US" sz="4400" b="1" dirty="0">
              <a:solidFill>
                <a:schemeClr val="bg1"/>
              </a:solidFill>
            </a:endParaRPr>
          </a:p>
          <a:p>
            <a:endParaRPr lang="en-US" sz="3000" dirty="0" smtClean="0"/>
          </a:p>
          <a:p>
            <a:pPr marL="0" indent="0">
              <a:buNone/>
            </a:pPr>
            <a:endParaRPr lang="en-US" dirty="0" smtClean="0"/>
          </a:p>
          <a:p>
            <a:pPr marL="0" indent="0">
              <a:buNone/>
            </a:pPr>
            <a:endParaRPr lang="en-US" dirty="0"/>
          </a:p>
        </p:txBody>
      </p:sp>
      <p:pic>
        <p:nvPicPr>
          <p:cNvPr id="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144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928534" y="369957"/>
            <a:ext cx="7286931" cy="707886"/>
          </a:xfrm>
          <a:prstGeom prst="rect">
            <a:avLst/>
          </a:prstGeom>
          <a:noFill/>
        </p:spPr>
        <p:txBody>
          <a:bodyPr wrap="none" rtlCol="0">
            <a:spAutoFit/>
          </a:bodyPr>
          <a:lstStyle/>
          <a:p>
            <a:pPr algn="ctr"/>
            <a:r>
              <a:rPr lang="en-ZA" sz="4000" b="1" dirty="0" smtClean="0">
                <a:solidFill>
                  <a:schemeClr val="bg1"/>
                </a:solidFill>
              </a:rPr>
              <a:t>UNPACKING THE 7 COMPONENTS</a:t>
            </a:r>
            <a:endParaRPr lang="en-US" sz="4000" b="1" dirty="0">
              <a:solidFill>
                <a:schemeClr val="bg1"/>
              </a:solidFill>
            </a:endParaRPr>
          </a:p>
        </p:txBody>
      </p:sp>
    </p:spTree>
    <p:extLst>
      <p:ext uri="{BB962C8B-B14F-4D97-AF65-F5344CB8AC3E}">
        <p14:creationId xmlns:p14="http://schemas.microsoft.com/office/powerpoint/2010/main" val="26041820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676399"/>
            <a:ext cx="9144000" cy="4867277"/>
          </a:xfrm>
        </p:spPr>
        <p:txBody>
          <a:bodyPr>
            <a:normAutofit/>
          </a:bodyPr>
          <a:lstStyle/>
          <a:p>
            <a:pPr>
              <a:buFont typeface="Wingdings" panose="05000000000000000000" pitchFamily="2" charset="2"/>
              <a:buChar char="Ø"/>
              <a:defRPr/>
            </a:pPr>
            <a:r>
              <a:rPr lang="en-US" sz="2400" dirty="0">
                <a:solidFill>
                  <a:srgbClr val="C00000"/>
                </a:solidFill>
              </a:rPr>
              <a:t>Methods </a:t>
            </a:r>
            <a:r>
              <a:rPr lang="en-US" sz="2400" dirty="0"/>
              <a:t>refer to the tools of your </a:t>
            </a:r>
            <a:r>
              <a:rPr lang="en-US" sz="2400" dirty="0" smtClean="0"/>
              <a:t>trade</a:t>
            </a:r>
            <a:endParaRPr lang="en-US" sz="2400" dirty="0"/>
          </a:p>
          <a:p>
            <a:pPr>
              <a:buFont typeface="Wingdings" panose="05000000000000000000" pitchFamily="2" charset="2"/>
              <a:buChar char="Ø"/>
              <a:defRPr/>
            </a:pPr>
            <a:r>
              <a:rPr lang="en-US" sz="2400" dirty="0">
                <a:solidFill>
                  <a:srgbClr val="C00000"/>
                </a:solidFill>
              </a:rPr>
              <a:t>The culture </a:t>
            </a:r>
            <a:r>
              <a:rPr lang="en-US" sz="2400" dirty="0"/>
              <a:t>of an organization affects everything you </a:t>
            </a:r>
            <a:r>
              <a:rPr lang="en-US" sz="2400" dirty="0" smtClean="0"/>
              <a:t>do </a:t>
            </a:r>
            <a:endParaRPr lang="en-US" sz="2400" dirty="0"/>
          </a:p>
          <a:p>
            <a:pPr>
              <a:buFont typeface="Wingdings" panose="05000000000000000000" pitchFamily="2" charset="2"/>
              <a:buChar char="Ø"/>
              <a:defRPr/>
            </a:pPr>
            <a:r>
              <a:rPr lang="en-US" sz="2400" dirty="0" smtClean="0">
                <a:solidFill>
                  <a:srgbClr val="C00000"/>
                </a:solidFill>
              </a:rPr>
              <a:t>Organisation</a:t>
            </a:r>
            <a:r>
              <a:rPr lang="en-US" sz="2400" dirty="0">
                <a:solidFill>
                  <a:srgbClr val="C00000"/>
                </a:solidFill>
              </a:rPr>
              <a:t>: </a:t>
            </a:r>
            <a:r>
              <a:rPr lang="en-US" sz="2400" dirty="0" smtClean="0"/>
              <a:t>every organisation </a:t>
            </a:r>
            <a:r>
              <a:rPr lang="en-US" sz="2400" dirty="0"/>
              <a:t>must deal with the assignment and definition of each person’s authority, responsibility, and </a:t>
            </a:r>
            <a:r>
              <a:rPr lang="en-US" sz="2400" dirty="0" smtClean="0"/>
              <a:t>accountability</a:t>
            </a:r>
            <a:endParaRPr lang="en-US" sz="2400" dirty="0"/>
          </a:p>
          <a:p>
            <a:pPr>
              <a:buFont typeface="Wingdings" panose="05000000000000000000" pitchFamily="2" charset="2"/>
              <a:buChar char="Ø"/>
              <a:defRPr/>
            </a:pPr>
            <a:r>
              <a:rPr lang="en-US" sz="2400" dirty="0">
                <a:solidFill>
                  <a:srgbClr val="C00000"/>
                </a:solidFill>
              </a:rPr>
              <a:t>Planning: </a:t>
            </a:r>
            <a:r>
              <a:rPr lang="en-US" sz="2400" dirty="0" smtClean="0"/>
              <a:t>every organisation </a:t>
            </a:r>
            <a:r>
              <a:rPr lang="en-US" sz="2400" dirty="0"/>
              <a:t>needs a good methodology for planning projects if it is to be </a:t>
            </a:r>
            <a:r>
              <a:rPr lang="en-US" sz="2400" dirty="0" smtClean="0"/>
              <a:t>successful</a:t>
            </a:r>
            <a:endParaRPr lang="en-US" sz="2400" dirty="0"/>
          </a:p>
          <a:p>
            <a:pPr>
              <a:buFont typeface="Wingdings" panose="05000000000000000000" pitchFamily="2" charset="2"/>
              <a:buChar char="Ø"/>
              <a:defRPr/>
            </a:pPr>
            <a:r>
              <a:rPr lang="en-US" sz="2400" dirty="0" smtClean="0">
                <a:solidFill>
                  <a:srgbClr val="C00000"/>
                </a:solidFill>
              </a:rPr>
              <a:t>Information: </a:t>
            </a:r>
            <a:r>
              <a:rPr lang="en-US" sz="2400" dirty="0" smtClean="0"/>
              <a:t>good </a:t>
            </a:r>
            <a:r>
              <a:rPr lang="en-US" sz="2400" dirty="0"/>
              <a:t>historical data </a:t>
            </a:r>
            <a:r>
              <a:rPr lang="en-US" sz="2400" dirty="0" smtClean="0"/>
              <a:t>is </a:t>
            </a:r>
            <a:r>
              <a:rPr lang="en-US" sz="2400" dirty="0"/>
              <a:t>needed for planning </a:t>
            </a:r>
            <a:r>
              <a:rPr lang="en-US" sz="2400" dirty="0" smtClean="0"/>
              <a:t>projects (in this case information from Piloting municipalities)</a:t>
            </a:r>
            <a:endParaRPr lang="en-US" sz="2400" dirty="0"/>
          </a:p>
          <a:p>
            <a:pPr>
              <a:buFont typeface="Wingdings" panose="05000000000000000000" pitchFamily="2" charset="2"/>
              <a:buChar char="Ø"/>
              <a:defRPr/>
            </a:pPr>
            <a:r>
              <a:rPr lang="en-US" sz="2400" dirty="0" smtClean="0">
                <a:solidFill>
                  <a:srgbClr val="C00000"/>
                </a:solidFill>
              </a:rPr>
              <a:t>Control: </a:t>
            </a:r>
            <a:r>
              <a:rPr lang="en-US" sz="2400" dirty="0" smtClean="0"/>
              <a:t>The </a:t>
            </a:r>
            <a:r>
              <a:rPr lang="en-US" sz="2400" dirty="0"/>
              <a:t>control </a:t>
            </a:r>
            <a:r>
              <a:rPr lang="en-US" sz="2400" dirty="0" smtClean="0"/>
              <a:t>component </a:t>
            </a:r>
            <a:r>
              <a:rPr lang="en-US" sz="2400" dirty="0"/>
              <a:t>is supported by the planning and information </a:t>
            </a:r>
            <a:r>
              <a:rPr lang="en-US" sz="2400" dirty="0" smtClean="0"/>
              <a:t>components</a:t>
            </a:r>
            <a:endParaRPr lang="en-US" sz="2400" dirty="0"/>
          </a:p>
          <a:p>
            <a:pPr marL="0" indent="0">
              <a:buNone/>
            </a:pPr>
            <a:endParaRPr lang="en-ZA" sz="2800" dirty="0">
              <a:solidFill>
                <a:schemeClr val="bg1">
                  <a:lumMod val="65000"/>
                </a:schemeClr>
              </a:solidFill>
            </a:endParaRPr>
          </a:p>
          <a:p>
            <a:endParaRPr lang="en-ZA" sz="2800" dirty="0"/>
          </a:p>
          <a:p>
            <a:endParaRPr lang="en-ZA" sz="2800" dirty="0"/>
          </a:p>
          <a:p>
            <a:endParaRPr lang="en-US" sz="3000" dirty="0" smtClean="0"/>
          </a:p>
          <a:p>
            <a:endParaRPr lang="en-US" sz="4400" b="1" dirty="0">
              <a:solidFill>
                <a:schemeClr val="bg1"/>
              </a:solidFill>
            </a:endParaRPr>
          </a:p>
          <a:p>
            <a:endParaRPr lang="en-US" sz="3000" dirty="0" smtClean="0"/>
          </a:p>
          <a:p>
            <a:pPr marL="0" indent="0">
              <a:buNone/>
            </a:pPr>
            <a:endParaRPr lang="en-US" dirty="0" smtClean="0"/>
          </a:p>
          <a:p>
            <a:pPr marL="0" indent="0">
              <a:buNone/>
            </a:pPr>
            <a:endParaRPr lang="en-US" dirty="0"/>
          </a:p>
        </p:txBody>
      </p:sp>
      <p:pic>
        <p:nvPicPr>
          <p:cNvPr id="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144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928534" y="369957"/>
            <a:ext cx="7286931" cy="707886"/>
          </a:xfrm>
          <a:prstGeom prst="rect">
            <a:avLst/>
          </a:prstGeom>
          <a:noFill/>
        </p:spPr>
        <p:txBody>
          <a:bodyPr wrap="none" rtlCol="0">
            <a:spAutoFit/>
          </a:bodyPr>
          <a:lstStyle/>
          <a:p>
            <a:pPr algn="ctr"/>
            <a:r>
              <a:rPr lang="en-ZA" sz="4000" b="1" dirty="0" smtClean="0">
                <a:solidFill>
                  <a:schemeClr val="bg1"/>
                </a:solidFill>
              </a:rPr>
              <a:t>UNPACKING THE 7 COMPONENTS</a:t>
            </a:r>
            <a:endParaRPr lang="en-US" sz="4000" b="1" dirty="0">
              <a:solidFill>
                <a:schemeClr val="bg1"/>
              </a:solidFill>
            </a:endParaRPr>
          </a:p>
        </p:txBody>
      </p:sp>
    </p:spTree>
    <p:extLst>
      <p:ext uri="{BB962C8B-B14F-4D97-AF65-F5344CB8AC3E}">
        <p14:creationId xmlns:p14="http://schemas.microsoft.com/office/powerpoint/2010/main" val="387530679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2057399"/>
            <a:ext cx="3733800" cy="4486277"/>
          </a:xfrm>
        </p:spPr>
        <p:txBody>
          <a:bodyPr>
            <a:normAutofit/>
          </a:bodyPr>
          <a:lstStyle/>
          <a:p>
            <a:pPr marL="0" indent="0">
              <a:buNone/>
              <a:defRPr/>
            </a:pPr>
            <a:r>
              <a:rPr lang="en-US" sz="2800" dirty="0" smtClean="0"/>
              <a:t>Customer </a:t>
            </a:r>
          </a:p>
          <a:p>
            <a:pPr marL="0" indent="0">
              <a:buNone/>
              <a:defRPr/>
            </a:pPr>
            <a:r>
              <a:rPr lang="en-US" sz="2400" i="1" dirty="0" smtClean="0"/>
              <a:t>(service provider)</a:t>
            </a:r>
          </a:p>
          <a:p>
            <a:pPr marL="0" indent="0">
              <a:buNone/>
              <a:defRPr/>
            </a:pPr>
            <a:r>
              <a:rPr lang="en-US" sz="2800" dirty="0" smtClean="0"/>
              <a:t>End </a:t>
            </a:r>
            <a:r>
              <a:rPr lang="en-US" sz="2800" dirty="0"/>
              <a:t>User </a:t>
            </a:r>
            <a:r>
              <a:rPr lang="en-US" sz="2400" i="1" dirty="0" smtClean="0"/>
              <a:t>(PT, NT)</a:t>
            </a:r>
          </a:p>
          <a:p>
            <a:pPr marL="0" indent="0">
              <a:buNone/>
              <a:defRPr/>
            </a:pPr>
            <a:r>
              <a:rPr lang="en-US" sz="2800" dirty="0" smtClean="0"/>
              <a:t>Project </a:t>
            </a:r>
            <a:r>
              <a:rPr lang="en-US" sz="2800" dirty="0"/>
              <a:t>Sponsor </a:t>
            </a:r>
            <a:endParaRPr lang="en-US" sz="2800" dirty="0" smtClean="0"/>
          </a:p>
          <a:p>
            <a:pPr marL="0" indent="0">
              <a:buNone/>
              <a:defRPr/>
            </a:pPr>
            <a:r>
              <a:rPr lang="en-US" sz="2800" dirty="0" smtClean="0"/>
              <a:t>Project </a:t>
            </a:r>
            <a:r>
              <a:rPr lang="en-US" sz="2800" dirty="0"/>
              <a:t>Leader </a:t>
            </a:r>
            <a:endParaRPr lang="en-US" sz="2800" dirty="0" smtClean="0"/>
          </a:p>
          <a:p>
            <a:pPr marL="0" indent="0">
              <a:buNone/>
              <a:defRPr/>
            </a:pPr>
            <a:r>
              <a:rPr lang="en-US" sz="2800" dirty="0" smtClean="0"/>
              <a:t>Team Members </a:t>
            </a:r>
          </a:p>
          <a:p>
            <a:pPr marL="0" indent="0">
              <a:buNone/>
              <a:defRPr/>
            </a:pPr>
            <a:r>
              <a:rPr lang="en-US" sz="2800" dirty="0" smtClean="0"/>
              <a:t>Resource Managers </a:t>
            </a:r>
          </a:p>
          <a:p>
            <a:pPr marL="0" indent="0">
              <a:buNone/>
            </a:pPr>
            <a:endParaRPr lang="en-ZA" sz="2800" dirty="0"/>
          </a:p>
          <a:p>
            <a:endParaRPr lang="en-ZA" sz="2800" dirty="0"/>
          </a:p>
          <a:p>
            <a:endParaRPr lang="en-US" sz="3000" dirty="0" smtClean="0"/>
          </a:p>
          <a:p>
            <a:endParaRPr lang="en-US" sz="4400" b="1" dirty="0">
              <a:solidFill>
                <a:schemeClr val="bg1"/>
              </a:solidFill>
            </a:endParaRPr>
          </a:p>
          <a:p>
            <a:endParaRPr lang="en-US" sz="3000" dirty="0" smtClean="0"/>
          </a:p>
          <a:p>
            <a:pPr marL="0" indent="0">
              <a:buNone/>
            </a:pPr>
            <a:endParaRPr lang="en-US" dirty="0" smtClean="0"/>
          </a:p>
          <a:p>
            <a:pPr marL="0" indent="0">
              <a:buNone/>
            </a:pPr>
            <a:endParaRPr lang="en-US" dirty="0"/>
          </a:p>
        </p:txBody>
      </p:sp>
      <p:pic>
        <p:nvPicPr>
          <p:cNvPr id="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144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1864977" y="369957"/>
            <a:ext cx="5414046" cy="707886"/>
          </a:xfrm>
          <a:prstGeom prst="rect">
            <a:avLst/>
          </a:prstGeom>
          <a:noFill/>
        </p:spPr>
        <p:txBody>
          <a:bodyPr wrap="none" rtlCol="0">
            <a:spAutoFit/>
          </a:bodyPr>
          <a:lstStyle/>
          <a:p>
            <a:pPr algn="ctr"/>
            <a:r>
              <a:rPr lang="en-US" sz="4000" b="1" dirty="0" smtClean="0">
                <a:solidFill>
                  <a:schemeClr val="bg1"/>
                </a:solidFill>
              </a:rPr>
              <a:t>PROJECT STAKEHOLDERS</a:t>
            </a:r>
            <a:endParaRPr lang="en-US" sz="4000" b="1" dirty="0">
              <a:solidFill>
                <a:schemeClr val="bg1"/>
              </a:solidFill>
            </a:endParaRPr>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38600" y="2178422"/>
            <a:ext cx="4400550" cy="3300413"/>
          </a:xfrm>
          <a:prstGeom prst="rect">
            <a:avLst/>
          </a:prstGeom>
          <a:ln w="76200">
            <a:solidFill>
              <a:srgbClr val="C00000"/>
            </a:solidFill>
          </a:ln>
          <a:effectLst>
            <a:glow rad="63500">
              <a:schemeClr val="accent2">
                <a:satMod val="175000"/>
                <a:alpha val="40000"/>
              </a:schemeClr>
            </a:glow>
          </a:effectLst>
        </p:spPr>
      </p:pic>
    </p:spTree>
    <p:extLst>
      <p:ext uri="{BB962C8B-B14F-4D97-AF65-F5344CB8AC3E}">
        <p14:creationId xmlns:p14="http://schemas.microsoft.com/office/powerpoint/2010/main" val="136910523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05600" y="3200400"/>
            <a:ext cx="2190750" cy="3209925"/>
          </a:xfrm>
          <a:prstGeom prst="rect">
            <a:avLst/>
          </a:prstGeom>
        </p:spPr>
      </p:pic>
      <p:sp>
        <p:nvSpPr>
          <p:cNvPr id="3" name="Content Placeholder 2"/>
          <p:cNvSpPr>
            <a:spLocks noGrp="1"/>
          </p:cNvSpPr>
          <p:nvPr>
            <p:ph idx="1"/>
          </p:nvPr>
        </p:nvSpPr>
        <p:spPr>
          <a:xfrm>
            <a:off x="0" y="1600200"/>
            <a:ext cx="8896350" cy="5109324"/>
          </a:xfrm>
        </p:spPr>
        <p:txBody>
          <a:bodyPr>
            <a:normAutofit/>
          </a:bodyPr>
          <a:lstStyle/>
          <a:p>
            <a:pPr lvl="1">
              <a:lnSpc>
                <a:spcPct val="80000"/>
              </a:lnSpc>
              <a:buClr>
                <a:srgbClr val="C00000"/>
              </a:buClr>
              <a:buFont typeface="Wingdings" panose="05000000000000000000" pitchFamily="2" charset="2"/>
              <a:buChar char="Ø"/>
            </a:pPr>
            <a:r>
              <a:rPr lang="en-US" altLang="en-US" sz="2400" b="1" dirty="0" smtClean="0"/>
              <a:t>General </a:t>
            </a:r>
            <a:r>
              <a:rPr lang="en-US" altLang="en-US" sz="2400" b="1" dirty="0"/>
              <a:t>Business Management </a:t>
            </a:r>
            <a:endParaRPr lang="en-US" altLang="en-US" sz="2400" b="1" dirty="0" smtClean="0"/>
          </a:p>
          <a:p>
            <a:pPr lvl="1">
              <a:lnSpc>
                <a:spcPct val="80000"/>
              </a:lnSpc>
              <a:buClr>
                <a:srgbClr val="C00000"/>
              </a:buClr>
              <a:buFont typeface="Wingdings" panose="05000000000000000000" pitchFamily="2" charset="2"/>
              <a:buChar char="Ø"/>
            </a:pPr>
            <a:r>
              <a:rPr lang="en-US" altLang="en-US" sz="2400" i="1" dirty="0" smtClean="0"/>
              <a:t>    (</a:t>
            </a:r>
            <a:r>
              <a:rPr lang="en-US" altLang="en-US" sz="2400" i="1" dirty="0"/>
              <a:t>consistently producing results expected by stakeholders)</a:t>
            </a:r>
          </a:p>
          <a:p>
            <a:pPr lvl="1">
              <a:lnSpc>
                <a:spcPct val="80000"/>
              </a:lnSpc>
              <a:buClr>
                <a:srgbClr val="C00000"/>
              </a:buClr>
              <a:buFont typeface="Wingdings" panose="05000000000000000000" pitchFamily="2" charset="2"/>
              <a:buChar char="Ø"/>
            </a:pPr>
            <a:r>
              <a:rPr lang="en-US" altLang="en-US" sz="2400" b="1" dirty="0"/>
              <a:t>Leading </a:t>
            </a:r>
            <a:endParaRPr lang="en-US" altLang="en-US" sz="2400" b="1" dirty="0" smtClean="0"/>
          </a:p>
          <a:p>
            <a:pPr lvl="1">
              <a:lnSpc>
                <a:spcPct val="80000"/>
              </a:lnSpc>
              <a:buClr>
                <a:srgbClr val="C00000"/>
              </a:buClr>
              <a:buFont typeface="Wingdings" panose="05000000000000000000" pitchFamily="2" charset="2"/>
              <a:buChar char="Ø"/>
            </a:pPr>
            <a:r>
              <a:rPr lang="en-US" altLang="en-US" sz="2400" dirty="0"/>
              <a:t> </a:t>
            </a:r>
            <a:r>
              <a:rPr lang="en-US" altLang="en-US" sz="2400" dirty="0" smtClean="0"/>
              <a:t>   </a:t>
            </a:r>
            <a:r>
              <a:rPr lang="en-US" altLang="en-US" sz="2400" i="1" dirty="0" smtClean="0"/>
              <a:t>(</a:t>
            </a:r>
            <a:r>
              <a:rPr lang="en-US" altLang="en-US" sz="2400" i="1" dirty="0"/>
              <a:t>establishing direction, aligning resources, motivating)</a:t>
            </a:r>
          </a:p>
          <a:p>
            <a:pPr lvl="1">
              <a:lnSpc>
                <a:spcPct val="80000"/>
              </a:lnSpc>
              <a:buClr>
                <a:srgbClr val="C00000"/>
              </a:buClr>
              <a:buFont typeface="Wingdings" panose="05000000000000000000" pitchFamily="2" charset="2"/>
              <a:buChar char="Ø"/>
            </a:pPr>
            <a:r>
              <a:rPr lang="en-US" altLang="en-US" sz="2400" b="1" dirty="0"/>
              <a:t>Communicating </a:t>
            </a:r>
            <a:endParaRPr lang="en-US" altLang="en-US" sz="2400" b="1" dirty="0" smtClean="0"/>
          </a:p>
          <a:p>
            <a:pPr lvl="1">
              <a:lnSpc>
                <a:spcPct val="80000"/>
              </a:lnSpc>
              <a:buClr>
                <a:srgbClr val="C00000"/>
              </a:buClr>
              <a:buFont typeface="Wingdings" panose="05000000000000000000" pitchFamily="2" charset="2"/>
              <a:buChar char="Ø"/>
            </a:pPr>
            <a:r>
              <a:rPr lang="en-US" altLang="en-US" sz="2400" dirty="0"/>
              <a:t> </a:t>
            </a:r>
            <a:r>
              <a:rPr lang="en-US" altLang="en-US" sz="2400" dirty="0" smtClean="0"/>
              <a:t>   </a:t>
            </a:r>
            <a:r>
              <a:rPr lang="en-US" altLang="en-US" sz="2400" i="1" dirty="0" smtClean="0"/>
              <a:t>(</a:t>
            </a:r>
            <a:r>
              <a:rPr lang="en-US" altLang="en-US" sz="2400" i="1" dirty="0"/>
              <a:t>clear, unambiguous, and complete)</a:t>
            </a:r>
          </a:p>
          <a:p>
            <a:pPr lvl="1">
              <a:lnSpc>
                <a:spcPct val="80000"/>
              </a:lnSpc>
              <a:buClr>
                <a:srgbClr val="C00000"/>
              </a:buClr>
              <a:buFont typeface="Wingdings" panose="05000000000000000000" pitchFamily="2" charset="2"/>
              <a:buChar char="Ø"/>
            </a:pPr>
            <a:r>
              <a:rPr lang="en-US" altLang="en-US" sz="2400" b="1" dirty="0"/>
              <a:t>Negotiating</a:t>
            </a:r>
            <a:r>
              <a:rPr lang="en-US" altLang="en-US" sz="2400" dirty="0"/>
              <a:t> </a:t>
            </a:r>
            <a:endParaRPr lang="en-US" altLang="en-US" sz="2400" dirty="0" smtClean="0"/>
          </a:p>
          <a:p>
            <a:pPr lvl="1">
              <a:lnSpc>
                <a:spcPct val="80000"/>
              </a:lnSpc>
              <a:buClr>
                <a:srgbClr val="C00000"/>
              </a:buClr>
              <a:buFont typeface="Wingdings" panose="05000000000000000000" pitchFamily="2" charset="2"/>
              <a:buChar char="Ø"/>
            </a:pPr>
            <a:r>
              <a:rPr lang="en-US" altLang="en-US" sz="2400" dirty="0"/>
              <a:t> </a:t>
            </a:r>
            <a:r>
              <a:rPr lang="en-US" altLang="en-US" sz="2400" dirty="0" smtClean="0"/>
              <a:t>   </a:t>
            </a:r>
            <a:r>
              <a:rPr lang="en-US" altLang="en-US" sz="2400" i="1" dirty="0" smtClean="0"/>
              <a:t>(</a:t>
            </a:r>
            <a:r>
              <a:rPr lang="en-US" altLang="en-US" sz="2400" i="1" dirty="0"/>
              <a:t>conferring with others to reach an agreement)</a:t>
            </a:r>
          </a:p>
          <a:p>
            <a:pPr lvl="1">
              <a:lnSpc>
                <a:spcPct val="80000"/>
              </a:lnSpc>
              <a:buClr>
                <a:srgbClr val="C00000"/>
              </a:buClr>
              <a:buFont typeface="Wingdings" panose="05000000000000000000" pitchFamily="2" charset="2"/>
              <a:buChar char="Ø"/>
            </a:pPr>
            <a:r>
              <a:rPr lang="en-US" altLang="en-US" sz="2400" b="1" dirty="0"/>
              <a:t>Problem Solving </a:t>
            </a:r>
            <a:endParaRPr lang="en-US" altLang="en-US" sz="2400" b="1" dirty="0" smtClean="0"/>
          </a:p>
          <a:p>
            <a:pPr lvl="1">
              <a:lnSpc>
                <a:spcPct val="80000"/>
              </a:lnSpc>
              <a:buClr>
                <a:srgbClr val="C00000"/>
              </a:buClr>
              <a:buFont typeface="Wingdings" panose="05000000000000000000" pitchFamily="2" charset="2"/>
              <a:buChar char="Ø"/>
            </a:pPr>
            <a:r>
              <a:rPr lang="en-US" altLang="en-US" sz="2400" dirty="0"/>
              <a:t> </a:t>
            </a:r>
            <a:r>
              <a:rPr lang="en-US" altLang="en-US" sz="2400" dirty="0" smtClean="0"/>
              <a:t>   </a:t>
            </a:r>
            <a:r>
              <a:rPr lang="en-US" altLang="en-US" sz="2400" i="1" dirty="0" smtClean="0"/>
              <a:t>(</a:t>
            </a:r>
            <a:r>
              <a:rPr lang="en-US" altLang="en-US" sz="2400" i="1" dirty="0"/>
              <a:t>definition and decision making)</a:t>
            </a:r>
          </a:p>
          <a:p>
            <a:pPr lvl="2">
              <a:lnSpc>
                <a:spcPct val="80000"/>
              </a:lnSpc>
              <a:buClr>
                <a:srgbClr val="C00000"/>
              </a:buClr>
            </a:pPr>
            <a:r>
              <a:rPr lang="en-US" altLang="en-US" sz="2000" dirty="0"/>
              <a:t>Distinguish causes and symptoms</a:t>
            </a:r>
          </a:p>
          <a:p>
            <a:pPr lvl="2">
              <a:lnSpc>
                <a:spcPct val="80000"/>
              </a:lnSpc>
              <a:buClr>
                <a:srgbClr val="C00000"/>
              </a:buClr>
            </a:pPr>
            <a:r>
              <a:rPr lang="en-US" altLang="en-US" sz="2000" dirty="0"/>
              <a:t>Identify viable solutions</a:t>
            </a:r>
          </a:p>
          <a:p>
            <a:pPr lvl="1">
              <a:lnSpc>
                <a:spcPct val="80000"/>
              </a:lnSpc>
              <a:buClr>
                <a:srgbClr val="C00000"/>
              </a:buClr>
              <a:buFont typeface="Wingdings" panose="05000000000000000000" pitchFamily="2" charset="2"/>
              <a:buChar char="Ø"/>
            </a:pPr>
            <a:r>
              <a:rPr lang="en-US" altLang="en-US" sz="2400" b="1" dirty="0"/>
              <a:t>Influencing </a:t>
            </a:r>
            <a:r>
              <a:rPr lang="en-US" altLang="en-US" sz="2400" b="1" dirty="0" smtClean="0"/>
              <a:t>Organisation </a:t>
            </a:r>
          </a:p>
          <a:p>
            <a:pPr marL="457200" lvl="1" indent="0">
              <a:lnSpc>
                <a:spcPct val="80000"/>
              </a:lnSpc>
              <a:buNone/>
            </a:pPr>
            <a:r>
              <a:rPr lang="en-US" altLang="en-US" sz="2400" dirty="0"/>
              <a:t> </a:t>
            </a:r>
            <a:r>
              <a:rPr lang="en-US" altLang="en-US" sz="2400" dirty="0" smtClean="0"/>
              <a:t>   </a:t>
            </a:r>
            <a:r>
              <a:rPr lang="en-US" altLang="en-US" sz="2400" i="1" dirty="0" smtClean="0"/>
              <a:t>(</a:t>
            </a:r>
            <a:r>
              <a:rPr lang="en-US" altLang="en-US" sz="2400" i="1" dirty="0"/>
              <a:t>understanding power and politics)</a:t>
            </a:r>
          </a:p>
          <a:p>
            <a:endParaRPr lang="en-ZA" sz="2800" dirty="0"/>
          </a:p>
          <a:p>
            <a:endParaRPr lang="en-ZA" sz="2800" dirty="0"/>
          </a:p>
          <a:p>
            <a:endParaRPr lang="en-US" sz="3000" dirty="0" smtClean="0"/>
          </a:p>
          <a:p>
            <a:endParaRPr lang="en-US" sz="4400" b="1" dirty="0">
              <a:solidFill>
                <a:schemeClr val="bg1"/>
              </a:solidFill>
            </a:endParaRPr>
          </a:p>
          <a:p>
            <a:endParaRPr lang="en-US" sz="3000" dirty="0" smtClean="0"/>
          </a:p>
          <a:p>
            <a:pPr marL="0" indent="0">
              <a:buNone/>
            </a:pPr>
            <a:endParaRPr lang="en-US" dirty="0" smtClean="0"/>
          </a:p>
          <a:p>
            <a:pPr marL="0" indent="0">
              <a:buNone/>
            </a:pPr>
            <a:endParaRPr lang="en-US" dirty="0"/>
          </a:p>
        </p:txBody>
      </p:sp>
      <p:pic>
        <p:nvPicPr>
          <p:cNvPr id="1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144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1144042" y="359078"/>
            <a:ext cx="6855916" cy="707886"/>
          </a:xfrm>
          <a:prstGeom prst="rect">
            <a:avLst/>
          </a:prstGeom>
          <a:noFill/>
        </p:spPr>
        <p:txBody>
          <a:bodyPr wrap="none" rtlCol="0">
            <a:spAutoFit/>
          </a:bodyPr>
          <a:lstStyle/>
          <a:p>
            <a:pPr algn="ctr"/>
            <a:r>
              <a:rPr lang="en-US" sz="4000" b="1" dirty="0" smtClean="0">
                <a:solidFill>
                  <a:schemeClr val="bg1"/>
                </a:solidFill>
              </a:rPr>
              <a:t>PROJECT MANAGEMENT SKILLS</a:t>
            </a:r>
            <a:endParaRPr lang="en-US" sz="4000" b="1" dirty="0">
              <a:solidFill>
                <a:schemeClr val="bg1"/>
              </a:solidFill>
            </a:endParaRPr>
          </a:p>
        </p:txBody>
      </p:sp>
    </p:spTree>
    <p:extLst>
      <p:ext uri="{BB962C8B-B14F-4D97-AF65-F5344CB8AC3E}">
        <p14:creationId xmlns:p14="http://schemas.microsoft.com/office/powerpoint/2010/main" val="282007155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181600" y="1831204"/>
            <a:ext cx="3733800" cy="4486277"/>
          </a:xfrm>
        </p:spPr>
        <p:txBody>
          <a:bodyPr>
            <a:normAutofit/>
          </a:bodyPr>
          <a:lstStyle/>
          <a:p>
            <a:pPr marL="0" indent="0">
              <a:buNone/>
              <a:defRPr/>
            </a:pPr>
            <a:r>
              <a:rPr lang="en-GB" altLang="en-US" sz="2400" b="1" dirty="0"/>
              <a:t>A project manager is a person who causes things to </a:t>
            </a:r>
            <a:r>
              <a:rPr lang="en-GB" altLang="en-US" sz="2400" b="1" dirty="0" smtClean="0"/>
              <a:t>happen</a:t>
            </a:r>
          </a:p>
          <a:p>
            <a:pPr marL="0" indent="0">
              <a:buNone/>
              <a:defRPr/>
            </a:pPr>
            <a:endParaRPr lang="en-GB" altLang="en-US" sz="2400" dirty="0"/>
          </a:p>
          <a:p>
            <a:pPr marL="0" indent="0">
              <a:buNone/>
            </a:pPr>
            <a:r>
              <a:rPr lang="en-ZA" sz="2400" b="1" dirty="0" smtClean="0"/>
              <a:t>Key </a:t>
            </a:r>
            <a:r>
              <a:rPr lang="en-ZA" sz="2400" b="1" dirty="0"/>
              <a:t>responsibility </a:t>
            </a:r>
            <a:r>
              <a:rPr lang="en-ZA" sz="2400" dirty="0"/>
              <a:t>of the project manager is to successfully accomplish the project objectives by balancing the competing demands for quality, scope, time, and </a:t>
            </a:r>
            <a:r>
              <a:rPr lang="en-ZA" sz="2400" dirty="0" smtClean="0"/>
              <a:t>cost</a:t>
            </a:r>
            <a:endParaRPr lang="en-ZA" sz="2400" dirty="0"/>
          </a:p>
          <a:p>
            <a:pPr marL="0" indent="0">
              <a:buNone/>
            </a:pPr>
            <a:endParaRPr lang="en-ZA" sz="2800" dirty="0">
              <a:solidFill>
                <a:schemeClr val="bg1">
                  <a:lumMod val="65000"/>
                </a:schemeClr>
              </a:solidFill>
            </a:endParaRPr>
          </a:p>
          <a:p>
            <a:endParaRPr lang="en-ZA" sz="2800" dirty="0"/>
          </a:p>
          <a:p>
            <a:endParaRPr lang="en-ZA" sz="2800" dirty="0"/>
          </a:p>
          <a:p>
            <a:endParaRPr lang="en-US" sz="3000" dirty="0" smtClean="0"/>
          </a:p>
          <a:p>
            <a:endParaRPr lang="en-US" sz="4400" b="1" dirty="0">
              <a:solidFill>
                <a:schemeClr val="bg1"/>
              </a:solidFill>
            </a:endParaRPr>
          </a:p>
          <a:p>
            <a:endParaRPr lang="en-US" sz="3000" dirty="0" smtClean="0"/>
          </a:p>
          <a:p>
            <a:pPr marL="0" indent="0">
              <a:buNone/>
            </a:pPr>
            <a:endParaRPr lang="en-US" dirty="0" smtClean="0"/>
          </a:p>
          <a:p>
            <a:pPr marL="0" indent="0">
              <a:buNone/>
            </a:pPr>
            <a:endParaRPr lang="en-US" dirty="0"/>
          </a:p>
        </p:txBody>
      </p:sp>
      <p:pic>
        <p:nvPicPr>
          <p:cNvPr id="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144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2369538" y="369957"/>
            <a:ext cx="4404924" cy="707886"/>
          </a:xfrm>
          <a:prstGeom prst="rect">
            <a:avLst/>
          </a:prstGeom>
          <a:noFill/>
        </p:spPr>
        <p:txBody>
          <a:bodyPr wrap="none" rtlCol="0">
            <a:spAutoFit/>
          </a:bodyPr>
          <a:lstStyle/>
          <a:p>
            <a:pPr algn="ctr"/>
            <a:r>
              <a:rPr lang="en-US" sz="4000" b="1" dirty="0" smtClean="0">
                <a:solidFill>
                  <a:schemeClr val="bg1"/>
                </a:solidFill>
              </a:rPr>
              <a:t>PROJECT MANAGER</a:t>
            </a:r>
            <a:endParaRPr lang="en-US" sz="4000" b="1" dirty="0">
              <a:solidFill>
                <a:schemeClr val="bg1"/>
              </a:solidFill>
            </a:endParaRPr>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1000" y="2438400"/>
            <a:ext cx="4419600" cy="3196844"/>
          </a:xfrm>
          <a:prstGeom prst="rect">
            <a:avLst/>
          </a:prstGeom>
          <a:ln w="53975">
            <a:solidFill>
              <a:srgbClr val="C00000"/>
            </a:solidFill>
          </a:ln>
        </p:spPr>
      </p:pic>
    </p:spTree>
    <p:extLst>
      <p:ext uri="{BB962C8B-B14F-4D97-AF65-F5344CB8AC3E}">
        <p14:creationId xmlns:p14="http://schemas.microsoft.com/office/powerpoint/2010/main" val="396230521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r="11997"/>
          <a:stretch/>
        </p:blipFill>
        <p:spPr>
          <a:xfrm>
            <a:off x="5820803" y="2847239"/>
            <a:ext cx="2942198" cy="3696438"/>
          </a:xfrm>
          <a:prstGeom prst="rect">
            <a:avLst/>
          </a:prstGeom>
        </p:spPr>
      </p:pic>
      <p:sp>
        <p:nvSpPr>
          <p:cNvPr id="3" name="Content Placeholder 2"/>
          <p:cNvSpPr>
            <a:spLocks noGrp="1"/>
          </p:cNvSpPr>
          <p:nvPr>
            <p:ph idx="1"/>
          </p:nvPr>
        </p:nvSpPr>
        <p:spPr>
          <a:xfrm>
            <a:off x="609600" y="1447801"/>
            <a:ext cx="6172200" cy="5095876"/>
          </a:xfrm>
        </p:spPr>
        <p:txBody>
          <a:bodyPr>
            <a:normAutofit fontScale="77500" lnSpcReduction="20000"/>
          </a:bodyPr>
          <a:lstStyle/>
          <a:p>
            <a:pPr marL="0" indent="0">
              <a:buClr>
                <a:srgbClr val="C00000"/>
              </a:buClr>
              <a:buNone/>
            </a:pPr>
            <a:endParaRPr lang="en-GB" altLang="en-US" sz="2800" dirty="0"/>
          </a:p>
          <a:p>
            <a:pPr marL="342900" lvl="1" indent="-342900">
              <a:buClr>
                <a:srgbClr val="C00000"/>
              </a:buClr>
              <a:buFont typeface="Wingdings" panose="05000000000000000000" pitchFamily="2" charset="2"/>
              <a:buChar char="ü"/>
              <a:defRPr/>
            </a:pPr>
            <a:r>
              <a:rPr lang="en-GB" altLang="en-US" sz="3100" dirty="0"/>
              <a:t>Takes ownership of the whole project</a:t>
            </a:r>
          </a:p>
          <a:p>
            <a:pPr marL="342900" lvl="1" indent="-342900">
              <a:buClr>
                <a:srgbClr val="C00000"/>
              </a:buClr>
              <a:buFont typeface="Wingdings" panose="05000000000000000000" pitchFamily="2" charset="2"/>
              <a:buChar char="ü"/>
              <a:defRPr/>
            </a:pPr>
            <a:r>
              <a:rPr lang="en-GB" altLang="en-US" sz="3100" dirty="0"/>
              <a:t>Is proactive not reactive</a:t>
            </a:r>
          </a:p>
          <a:p>
            <a:pPr marL="342900" lvl="1" indent="-342900">
              <a:buClr>
                <a:srgbClr val="C00000"/>
              </a:buClr>
              <a:buFont typeface="Wingdings" panose="05000000000000000000" pitchFamily="2" charset="2"/>
              <a:buChar char="ü"/>
              <a:defRPr/>
            </a:pPr>
            <a:r>
              <a:rPr lang="en-GB" altLang="en-US" sz="3100" dirty="0"/>
              <a:t>Adequately plans the project</a:t>
            </a:r>
          </a:p>
          <a:p>
            <a:pPr marL="342900" lvl="1" indent="-342900">
              <a:buClr>
                <a:srgbClr val="C00000"/>
              </a:buClr>
              <a:buFont typeface="Wingdings" panose="05000000000000000000" pitchFamily="2" charset="2"/>
              <a:buChar char="ü"/>
              <a:defRPr/>
            </a:pPr>
            <a:r>
              <a:rPr lang="en-GB" altLang="en-US" sz="3100" dirty="0"/>
              <a:t>Is </a:t>
            </a:r>
            <a:r>
              <a:rPr lang="en-GB" altLang="en-US" sz="3100" dirty="0" smtClean="0"/>
              <a:t>authoritative </a:t>
            </a:r>
            <a:r>
              <a:rPr lang="en-GB" altLang="en-US" sz="3100" dirty="0"/>
              <a:t>(NOT </a:t>
            </a:r>
            <a:r>
              <a:rPr lang="en-GB" altLang="en-US" sz="3100" dirty="0" smtClean="0"/>
              <a:t>authoritarian</a:t>
            </a:r>
            <a:r>
              <a:rPr lang="en-GB" altLang="en-US" sz="3100" dirty="0"/>
              <a:t>)</a:t>
            </a:r>
          </a:p>
          <a:p>
            <a:pPr marL="342900" lvl="1" indent="-342900">
              <a:buClr>
                <a:srgbClr val="C00000"/>
              </a:buClr>
              <a:buFont typeface="Wingdings" panose="05000000000000000000" pitchFamily="2" charset="2"/>
              <a:buChar char="ü"/>
              <a:defRPr/>
            </a:pPr>
            <a:r>
              <a:rPr lang="en-GB" altLang="en-US" sz="3100" dirty="0"/>
              <a:t>Is d</a:t>
            </a:r>
            <a:r>
              <a:rPr lang="en-GB" altLang="en-US" sz="3100" dirty="0" smtClean="0"/>
              <a:t>ecisive</a:t>
            </a:r>
            <a:endParaRPr lang="en-GB" altLang="en-US" sz="3100" dirty="0"/>
          </a:p>
          <a:p>
            <a:pPr marL="342900" lvl="1" indent="-342900">
              <a:buClr>
                <a:srgbClr val="C00000"/>
              </a:buClr>
              <a:buFont typeface="Wingdings" panose="05000000000000000000" pitchFamily="2" charset="2"/>
              <a:buChar char="ü"/>
              <a:defRPr/>
            </a:pPr>
            <a:r>
              <a:rPr lang="en-GB" altLang="en-US" sz="3100" dirty="0"/>
              <a:t>Is a </a:t>
            </a:r>
            <a:r>
              <a:rPr lang="en-GB" altLang="en-US" sz="3100" dirty="0" smtClean="0"/>
              <a:t>good </a:t>
            </a:r>
            <a:r>
              <a:rPr lang="en-GB" altLang="en-US" sz="3100" dirty="0"/>
              <a:t>c</a:t>
            </a:r>
            <a:r>
              <a:rPr lang="en-GB" altLang="en-US" sz="3100" dirty="0" smtClean="0"/>
              <a:t>ommunicator</a:t>
            </a:r>
            <a:endParaRPr lang="en-GB" altLang="en-US" sz="3100" dirty="0"/>
          </a:p>
          <a:p>
            <a:pPr marL="342900" lvl="1" indent="-342900">
              <a:buClr>
                <a:srgbClr val="C00000"/>
              </a:buClr>
              <a:buFont typeface="Wingdings" panose="05000000000000000000" pitchFamily="2" charset="2"/>
              <a:buChar char="ü"/>
              <a:defRPr/>
            </a:pPr>
            <a:r>
              <a:rPr lang="en-GB" altLang="en-US" sz="3100" dirty="0"/>
              <a:t>Manages by data and facts not uniformed optimism</a:t>
            </a:r>
          </a:p>
          <a:p>
            <a:pPr marL="342900" lvl="1" indent="-342900">
              <a:buClr>
                <a:srgbClr val="C00000"/>
              </a:buClr>
              <a:buFont typeface="Wingdings" panose="05000000000000000000" pitchFamily="2" charset="2"/>
              <a:buChar char="ü"/>
              <a:defRPr/>
            </a:pPr>
            <a:r>
              <a:rPr lang="en-GB" altLang="en-US" sz="3100" dirty="0"/>
              <a:t>Leads by example</a:t>
            </a:r>
          </a:p>
          <a:p>
            <a:pPr marL="342900" lvl="1" indent="-342900">
              <a:buClr>
                <a:srgbClr val="C00000"/>
              </a:buClr>
              <a:buFont typeface="Wingdings" panose="05000000000000000000" pitchFamily="2" charset="2"/>
              <a:buChar char="ü"/>
              <a:defRPr/>
            </a:pPr>
            <a:r>
              <a:rPr lang="en-GB" altLang="en-US" sz="3100" dirty="0"/>
              <a:t>Has sound Judgement</a:t>
            </a:r>
          </a:p>
          <a:p>
            <a:pPr marL="342900" lvl="1" indent="-342900">
              <a:buClr>
                <a:srgbClr val="C00000"/>
              </a:buClr>
              <a:buFont typeface="Wingdings" panose="05000000000000000000" pitchFamily="2" charset="2"/>
              <a:buChar char="ü"/>
              <a:defRPr/>
            </a:pPr>
            <a:r>
              <a:rPr lang="en-GB" altLang="en-US" sz="3100" dirty="0"/>
              <a:t>Is a </a:t>
            </a:r>
            <a:r>
              <a:rPr lang="en-GB" altLang="en-US" sz="3100" dirty="0" smtClean="0"/>
              <a:t>motivator</a:t>
            </a:r>
            <a:endParaRPr lang="en-GB" altLang="en-US" sz="3100" dirty="0"/>
          </a:p>
          <a:p>
            <a:pPr marL="342900" lvl="1" indent="-342900">
              <a:buClr>
                <a:srgbClr val="C00000"/>
              </a:buClr>
              <a:buFont typeface="Wingdings" panose="05000000000000000000" pitchFamily="2" charset="2"/>
              <a:buChar char="ü"/>
              <a:defRPr/>
            </a:pPr>
            <a:r>
              <a:rPr lang="en-GB" altLang="en-US" sz="3100" dirty="0"/>
              <a:t>Is </a:t>
            </a:r>
            <a:r>
              <a:rPr lang="en-GB" altLang="en-US" sz="3100" dirty="0" smtClean="0"/>
              <a:t>diplomatic</a:t>
            </a:r>
            <a:endParaRPr lang="en-GB" altLang="en-US" sz="3100" dirty="0"/>
          </a:p>
          <a:p>
            <a:pPr marL="342900" lvl="1" indent="-342900">
              <a:buClr>
                <a:srgbClr val="C00000"/>
              </a:buClr>
              <a:buFont typeface="Wingdings" panose="05000000000000000000" pitchFamily="2" charset="2"/>
              <a:buChar char="ü"/>
              <a:defRPr/>
            </a:pPr>
            <a:r>
              <a:rPr lang="en-GB" altLang="en-US" sz="3100" dirty="0"/>
              <a:t>Can </a:t>
            </a:r>
            <a:r>
              <a:rPr lang="en-GB" altLang="en-US" sz="3100" dirty="0" smtClean="0"/>
              <a:t>delegate</a:t>
            </a:r>
            <a:endParaRPr lang="en-GB" altLang="en-US" sz="3100" dirty="0"/>
          </a:p>
          <a:p>
            <a:pPr marL="0" indent="0">
              <a:buNone/>
            </a:pPr>
            <a:endParaRPr lang="en-ZA" sz="2800" dirty="0">
              <a:solidFill>
                <a:schemeClr val="bg1">
                  <a:lumMod val="65000"/>
                </a:schemeClr>
              </a:solidFill>
            </a:endParaRPr>
          </a:p>
          <a:p>
            <a:endParaRPr lang="en-ZA" sz="2800" dirty="0"/>
          </a:p>
          <a:p>
            <a:endParaRPr lang="en-ZA" sz="2800" dirty="0"/>
          </a:p>
          <a:p>
            <a:endParaRPr lang="en-US" sz="3000" dirty="0" smtClean="0"/>
          </a:p>
          <a:p>
            <a:endParaRPr lang="en-US" sz="4400" b="1" dirty="0">
              <a:solidFill>
                <a:schemeClr val="bg1"/>
              </a:solidFill>
            </a:endParaRPr>
          </a:p>
          <a:p>
            <a:endParaRPr lang="en-US" sz="3000" dirty="0" smtClean="0"/>
          </a:p>
          <a:p>
            <a:pPr marL="0" indent="0">
              <a:buNone/>
            </a:pPr>
            <a:endParaRPr lang="en-US" dirty="0" smtClean="0"/>
          </a:p>
          <a:p>
            <a:pPr marL="0" indent="0">
              <a:buNone/>
            </a:pPr>
            <a:endParaRPr lang="en-US" dirty="0"/>
          </a:p>
        </p:txBody>
      </p:sp>
      <p:pic>
        <p:nvPicPr>
          <p:cNvPr id="1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144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1426972" y="369957"/>
            <a:ext cx="6290055" cy="707886"/>
          </a:xfrm>
          <a:prstGeom prst="rect">
            <a:avLst/>
          </a:prstGeom>
          <a:noFill/>
        </p:spPr>
        <p:txBody>
          <a:bodyPr wrap="none" rtlCol="0">
            <a:spAutoFit/>
          </a:bodyPr>
          <a:lstStyle/>
          <a:p>
            <a:pPr algn="ctr"/>
            <a:r>
              <a:rPr lang="en-US" sz="4000" b="1" dirty="0" smtClean="0">
                <a:solidFill>
                  <a:schemeClr val="bg1"/>
                </a:solidFill>
              </a:rPr>
              <a:t>A GOOD PROJECT MANAGER</a:t>
            </a:r>
            <a:endParaRPr lang="en-US" sz="4000" b="1" dirty="0">
              <a:solidFill>
                <a:schemeClr val="bg1"/>
              </a:solidFill>
            </a:endParaRPr>
          </a:p>
        </p:txBody>
      </p:sp>
    </p:spTree>
    <p:extLst>
      <p:ext uri="{BB962C8B-B14F-4D97-AF65-F5344CB8AC3E}">
        <p14:creationId xmlns:p14="http://schemas.microsoft.com/office/powerpoint/2010/main" val="421504105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 y="1687652"/>
            <a:ext cx="8458199" cy="4843231"/>
          </a:xfrm>
          <a:prstGeom prst="rect">
            <a:avLst/>
          </a:prstGeom>
        </p:spPr>
      </p:pic>
      <p:sp>
        <p:nvSpPr>
          <p:cNvPr id="3" name="Content Placeholder 2"/>
          <p:cNvSpPr>
            <a:spLocks noGrp="1"/>
          </p:cNvSpPr>
          <p:nvPr>
            <p:ph idx="1"/>
          </p:nvPr>
        </p:nvSpPr>
        <p:spPr>
          <a:xfrm>
            <a:off x="2057400" y="1872525"/>
            <a:ext cx="4648200" cy="4473483"/>
          </a:xfrm>
          <a:solidFill>
            <a:schemeClr val="bg1"/>
          </a:solidFill>
          <a:effectLst>
            <a:softEdge rad="127000"/>
          </a:effectLst>
        </p:spPr>
        <p:txBody>
          <a:bodyPr>
            <a:normAutofit/>
          </a:bodyPr>
          <a:lstStyle/>
          <a:p>
            <a:pPr>
              <a:lnSpc>
                <a:spcPct val="80000"/>
              </a:lnSpc>
              <a:buClr>
                <a:srgbClr val="C00000"/>
              </a:buClr>
              <a:buFont typeface="Wingdings" panose="05000000000000000000" pitchFamily="2" charset="2"/>
              <a:buChar char="v"/>
            </a:pPr>
            <a:endParaRPr lang="en-US" sz="2400" dirty="0" smtClean="0"/>
          </a:p>
          <a:p>
            <a:pPr lvl="2">
              <a:lnSpc>
                <a:spcPct val="80000"/>
              </a:lnSpc>
              <a:buClr>
                <a:srgbClr val="C00000"/>
              </a:buClr>
              <a:buFont typeface="Wingdings" panose="05000000000000000000" pitchFamily="2" charset="2"/>
              <a:buChar char="v"/>
            </a:pPr>
            <a:r>
              <a:rPr lang="en-US" sz="2800" dirty="0" smtClean="0">
                <a:solidFill>
                  <a:schemeClr val="bg1">
                    <a:lumMod val="65000"/>
                  </a:schemeClr>
                </a:solidFill>
              </a:rPr>
              <a:t> Key terms</a:t>
            </a:r>
          </a:p>
          <a:p>
            <a:pPr lvl="2">
              <a:lnSpc>
                <a:spcPct val="80000"/>
              </a:lnSpc>
              <a:buClr>
                <a:srgbClr val="C00000"/>
              </a:buClr>
              <a:buFont typeface="Wingdings" panose="05000000000000000000" pitchFamily="2" charset="2"/>
              <a:buChar char="v"/>
            </a:pPr>
            <a:endParaRPr lang="en-US" sz="2800" dirty="0" smtClean="0"/>
          </a:p>
          <a:p>
            <a:pPr lvl="2">
              <a:lnSpc>
                <a:spcPct val="80000"/>
              </a:lnSpc>
              <a:buClr>
                <a:srgbClr val="C00000"/>
              </a:buClr>
              <a:buFont typeface="Wingdings" panose="05000000000000000000" pitchFamily="2" charset="2"/>
              <a:buChar char="v"/>
            </a:pPr>
            <a:r>
              <a:rPr lang="en-US" sz="2800" dirty="0" smtClean="0"/>
              <a:t> Project Life Cycle</a:t>
            </a:r>
          </a:p>
          <a:p>
            <a:pPr lvl="3">
              <a:lnSpc>
                <a:spcPct val="80000"/>
              </a:lnSpc>
              <a:buClr>
                <a:srgbClr val="C00000"/>
              </a:buClr>
              <a:buFont typeface="Wingdings" panose="05000000000000000000" pitchFamily="2" charset="2"/>
              <a:buChar char="v"/>
            </a:pPr>
            <a:r>
              <a:rPr lang="en-US" sz="2400" dirty="0" smtClean="0"/>
              <a:t> Initiation the project</a:t>
            </a:r>
          </a:p>
          <a:p>
            <a:pPr lvl="3">
              <a:lnSpc>
                <a:spcPct val="80000"/>
              </a:lnSpc>
              <a:buClr>
                <a:srgbClr val="C00000"/>
              </a:buClr>
              <a:buFont typeface="Wingdings" panose="05000000000000000000" pitchFamily="2" charset="2"/>
              <a:buChar char="v"/>
            </a:pPr>
            <a:r>
              <a:rPr lang="en-US" sz="2400" dirty="0" smtClean="0"/>
              <a:t> Defining the project</a:t>
            </a:r>
          </a:p>
          <a:p>
            <a:pPr lvl="3">
              <a:lnSpc>
                <a:spcPct val="80000"/>
              </a:lnSpc>
              <a:buClr>
                <a:srgbClr val="C00000"/>
              </a:buClr>
              <a:buFont typeface="Wingdings" panose="05000000000000000000" pitchFamily="2" charset="2"/>
              <a:buChar char="v"/>
            </a:pPr>
            <a:r>
              <a:rPr lang="en-US" sz="2400" dirty="0" smtClean="0"/>
              <a:t> Defining the plan</a:t>
            </a:r>
          </a:p>
          <a:p>
            <a:pPr lvl="3">
              <a:lnSpc>
                <a:spcPct val="80000"/>
              </a:lnSpc>
              <a:buClr>
                <a:srgbClr val="C00000"/>
              </a:buClr>
              <a:buFont typeface="Wingdings" panose="05000000000000000000" pitchFamily="2" charset="2"/>
              <a:buChar char="v"/>
            </a:pPr>
            <a:r>
              <a:rPr lang="en-US" sz="2400" dirty="0" smtClean="0"/>
              <a:t> Implementation</a:t>
            </a:r>
          </a:p>
          <a:p>
            <a:pPr lvl="3">
              <a:lnSpc>
                <a:spcPct val="80000"/>
              </a:lnSpc>
              <a:buClr>
                <a:srgbClr val="C00000"/>
              </a:buClr>
              <a:buFont typeface="Wingdings" panose="05000000000000000000" pitchFamily="2" charset="2"/>
              <a:buChar char="v"/>
            </a:pPr>
            <a:r>
              <a:rPr lang="en-US" sz="2400" dirty="0" smtClean="0"/>
              <a:t> Closure</a:t>
            </a:r>
          </a:p>
          <a:p>
            <a:pPr lvl="3">
              <a:lnSpc>
                <a:spcPct val="80000"/>
              </a:lnSpc>
              <a:buClr>
                <a:srgbClr val="C00000"/>
              </a:buClr>
              <a:buFont typeface="Wingdings" panose="05000000000000000000" pitchFamily="2" charset="2"/>
              <a:buChar char="v"/>
            </a:pPr>
            <a:endParaRPr lang="en-US" sz="2400" dirty="0" smtClean="0"/>
          </a:p>
          <a:p>
            <a:pPr lvl="2">
              <a:lnSpc>
                <a:spcPct val="80000"/>
              </a:lnSpc>
              <a:buClr>
                <a:srgbClr val="C00000"/>
              </a:buClr>
              <a:buFont typeface="Wingdings" panose="05000000000000000000" pitchFamily="2" charset="2"/>
              <a:buChar char="v"/>
            </a:pPr>
            <a:r>
              <a:rPr lang="en-US" sz="2800" dirty="0" smtClean="0">
                <a:solidFill>
                  <a:schemeClr val="bg1">
                    <a:lumMod val="65000"/>
                  </a:schemeClr>
                </a:solidFill>
              </a:rPr>
              <a:t> Success vs Failure</a:t>
            </a:r>
            <a:endParaRPr lang="en-US" sz="2800" dirty="0">
              <a:solidFill>
                <a:schemeClr val="bg1">
                  <a:lumMod val="65000"/>
                </a:schemeClr>
              </a:solidFill>
            </a:endParaRPr>
          </a:p>
          <a:p>
            <a:pPr lvl="2">
              <a:lnSpc>
                <a:spcPct val="80000"/>
              </a:lnSpc>
            </a:pPr>
            <a:endParaRPr lang="en-US" dirty="0" smtClean="0"/>
          </a:p>
          <a:p>
            <a:pPr marL="0" indent="0">
              <a:buNone/>
            </a:pPr>
            <a:endParaRPr lang="en-ZA" sz="2800" dirty="0"/>
          </a:p>
          <a:p>
            <a:endParaRPr lang="en-ZA" sz="2800" dirty="0"/>
          </a:p>
          <a:p>
            <a:endParaRPr lang="en-ZA" sz="2800" dirty="0"/>
          </a:p>
          <a:p>
            <a:endParaRPr lang="en-US" sz="3000" dirty="0" smtClean="0"/>
          </a:p>
          <a:p>
            <a:endParaRPr lang="en-US" sz="4400" b="1" dirty="0">
              <a:solidFill>
                <a:schemeClr val="bg1"/>
              </a:solidFill>
            </a:endParaRPr>
          </a:p>
          <a:p>
            <a:endParaRPr lang="en-US" sz="3000" dirty="0" smtClean="0"/>
          </a:p>
          <a:p>
            <a:pPr marL="0" indent="0">
              <a:buNone/>
            </a:pPr>
            <a:endParaRPr lang="en-US" dirty="0" smtClean="0"/>
          </a:p>
          <a:p>
            <a:pPr marL="0" indent="0">
              <a:buNone/>
            </a:pPr>
            <a:endParaRPr lang="en-US" dirty="0"/>
          </a:p>
        </p:txBody>
      </p:sp>
      <p:pic>
        <p:nvPicPr>
          <p:cNvPr id="1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144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3558293" y="369957"/>
            <a:ext cx="2027414" cy="707886"/>
          </a:xfrm>
          <a:prstGeom prst="rect">
            <a:avLst/>
          </a:prstGeom>
          <a:noFill/>
        </p:spPr>
        <p:txBody>
          <a:bodyPr wrap="none" rtlCol="0">
            <a:spAutoFit/>
          </a:bodyPr>
          <a:lstStyle/>
          <a:p>
            <a:pPr algn="ctr"/>
            <a:r>
              <a:rPr lang="en-US" sz="4000" b="1" dirty="0" smtClean="0">
                <a:solidFill>
                  <a:schemeClr val="bg1"/>
                </a:solidFill>
              </a:rPr>
              <a:t>AGENDA</a:t>
            </a:r>
            <a:endParaRPr lang="en-US" sz="4000" b="1" dirty="0">
              <a:solidFill>
                <a:schemeClr val="bg1"/>
              </a:solidFill>
            </a:endParaRPr>
          </a:p>
        </p:txBody>
      </p:sp>
    </p:spTree>
    <p:extLst>
      <p:ext uri="{BB962C8B-B14F-4D97-AF65-F5344CB8AC3E}">
        <p14:creationId xmlns:p14="http://schemas.microsoft.com/office/powerpoint/2010/main" val="3952592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 y="1687652"/>
            <a:ext cx="8458199" cy="4843231"/>
          </a:xfrm>
          <a:prstGeom prst="rect">
            <a:avLst/>
          </a:prstGeom>
        </p:spPr>
      </p:pic>
      <p:sp>
        <p:nvSpPr>
          <p:cNvPr id="3" name="Content Placeholder 2"/>
          <p:cNvSpPr>
            <a:spLocks noGrp="1"/>
          </p:cNvSpPr>
          <p:nvPr>
            <p:ph idx="1"/>
          </p:nvPr>
        </p:nvSpPr>
        <p:spPr>
          <a:xfrm>
            <a:off x="2057400" y="1872525"/>
            <a:ext cx="4648200" cy="4473483"/>
          </a:xfrm>
          <a:solidFill>
            <a:schemeClr val="bg1"/>
          </a:solidFill>
          <a:effectLst>
            <a:softEdge rad="127000"/>
          </a:effectLst>
        </p:spPr>
        <p:txBody>
          <a:bodyPr>
            <a:normAutofit/>
          </a:bodyPr>
          <a:lstStyle/>
          <a:p>
            <a:pPr>
              <a:lnSpc>
                <a:spcPct val="80000"/>
              </a:lnSpc>
              <a:buClr>
                <a:srgbClr val="C00000"/>
              </a:buClr>
              <a:buFont typeface="Wingdings" panose="05000000000000000000" pitchFamily="2" charset="2"/>
              <a:buChar char="v"/>
            </a:pPr>
            <a:endParaRPr lang="en-US" sz="2400" dirty="0" smtClean="0"/>
          </a:p>
          <a:p>
            <a:pPr lvl="2">
              <a:lnSpc>
                <a:spcPct val="80000"/>
              </a:lnSpc>
              <a:buClr>
                <a:srgbClr val="C00000"/>
              </a:buClr>
              <a:buFont typeface="Wingdings" panose="05000000000000000000" pitchFamily="2" charset="2"/>
              <a:buChar char="v"/>
            </a:pPr>
            <a:r>
              <a:rPr lang="en-US" sz="2800" dirty="0" smtClean="0">
                <a:solidFill>
                  <a:schemeClr val="bg1">
                    <a:lumMod val="65000"/>
                  </a:schemeClr>
                </a:solidFill>
              </a:rPr>
              <a:t> </a:t>
            </a:r>
            <a:r>
              <a:rPr lang="en-US" sz="2800" dirty="0" smtClean="0"/>
              <a:t>Key terms</a:t>
            </a:r>
          </a:p>
          <a:p>
            <a:pPr lvl="2">
              <a:lnSpc>
                <a:spcPct val="80000"/>
              </a:lnSpc>
              <a:buClr>
                <a:srgbClr val="C00000"/>
              </a:buClr>
              <a:buFont typeface="Wingdings" panose="05000000000000000000" pitchFamily="2" charset="2"/>
              <a:buChar char="v"/>
            </a:pPr>
            <a:endParaRPr lang="en-US" sz="2800" dirty="0" smtClean="0"/>
          </a:p>
          <a:p>
            <a:pPr lvl="2">
              <a:lnSpc>
                <a:spcPct val="80000"/>
              </a:lnSpc>
              <a:buClr>
                <a:srgbClr val="C00000"/>
              </a:buClr>
              <a:buFont typeface="Wingdings" panose="05000000000000000000" pitchFamily="2" charset="2"/>
              <a:buChar char="v"/>
            </a:pPr>
            <a:r>
              <a:rPr lang="en-US" sz="2800" dirty="0" smtClean="0"/>
              <a:t> Project Life Cycle</a:t>
            </a:r>
          </a:p>
          <a:p>
            <a:pPr lvl="3">
              <a:lnSpc>
                <a:spcPct val="80000"/>
              </a:lnSpc>
              <a:buClr>
                <a:srgbClr val="C00000"/>
              </a:buClr>
              <a:buFont typeface="Wingdings" panose="05000000000000000000" pitchFamily="2" charset="2"/>
              <a:buChar char="v"/>
            </a:pPr>
            <a:r>
              <a:rPr lang="en-US" sz="2400" dirty="0" smtClean="0"/>
              <a:t> Initiation the project</a:t>
            </a:r>
          </a:p>
          <a:p>
            <a:pPr lvl="3">
              <a:lnSpc>
                <a:spcPct val="80000"/>
              </a:lnSpc>
              <a:buClr>
                <a:srgbClr val="C00000"/>
              </a:buClr>
              <a:buFont typeface="Wingdings" panose="05000000000000000000" pitchFamily="2" charset="2"/>
              <a:buChar char="v"/>
            </a:pPr>
            <a:r>
              <a:rPr lang="en-US" sz="2400" dirty="0" smtClean="0"/>
              <a:t> Defining the project</a:t>
            </a:r>
          </a:p>
          <a:p>
            <a:pPr lvl="3">
              <a:lnSpc>
                <a:spcPct val="80000"/>
              </a:lnSpc>
              <a:buClr>
                <a:srgbClr val="C00000"/>
              </a:buClr>
              <a:buFont typeface="Wingdings" panose="05000000000000000000" pitchFamily="2" charset="2"/>
              <a:buChar char="v"/>
            </a:pPr>
            <a:r>
              <a:rPr lang="en-US" sz="2400" dirty="0" smtClean="0"/>
              <a:t> Defining the plan</a:t>
            </a:r>
          </a:p>
          <a:p>
            <a:pPr lvl="3">
              <a:lnSpc>
                <a:spcPct val="80000"/>
              </a:lnSpc>
              <a:buClr>
                <a:srgbClr val="C00000"/>
              </a:buClr>
              <a:buFont typeface="Wingdings" panose="05000000000000000000" pitchFamily="2" charset="2"/>
              <a:buChar char="v"/>
            </a:pPr>
            <a:r>
              <a:rPr lang="en-US" sz="2400" dirty="0" smtClean="0"/>
              <a:t> Implementation</a:t>
            </a:r>
          </a:p>
          <a:p>
            <a:pPr lvl="3">
              <a:lnSpc>
                <a:spcPct val="80000"/>
              </a:lnSpc>
              <a:buClr>
                <a:srgbClr val="C00000"/>
              </a:buClr>
              <a:buFont typeface="Wingdings" panose="05000000000000000000" pitchFamily="2" charset="2"/>
              <a:buChar char="v"/>
            </a:pPr>
            <a:r>
              <a:rPr lang="en-US" sz="2400" dirty="0" smtClean="0"/>
              <a:t> Closure</a:t>
            </a:r>
          </a:p>
          <a:p>
            <a:pPr lvl="3">
              <a:lnSpc>
                <a:spcPct val="80000"/>
              </a:lnSpc>
              <a:buClr>
                <a:srgbClr val="C00000"/>
              </a:buClr>
              <a:buFont typeface="Wingdings" panose="05000000000000000000" pitchFamily="2" charset="2"/>
              <a:buChar char="v"/>
            </a:pPr>
            <a:endParaRPr lang="en-US" sz="2400" dirty="0" smtClean="0"/>
          </a:p>
          <a:p>
            <a:pPr lvl="2">
              <a:lnSpc>
                <a:spcPct val="80000"/>
              </a:lnSpc>
              <a:buClr>
                <a:srgbClr val="C00000"/>
              </a:buClr>
              <a:buFont typeface="Wingdings" panose="05000000000000000000" pitchFamily="2" charset="2"/>
              <a:buChar char="v"/>
            </a:pPr>
            <a:r>
              <a:rPr lang="en-US" sz="2800" dirty="0" smtClean="0"/>
              <a:t> Success vs Failure</a:t>
            </a:r>
            <a:endParaRPr lang="en-US" sz="2800" dirty="0"/>
          </a:p>
          <a:p>
            <a:pPr lvl="2">
              <a:lnSpc>
                <a:spcPct val="80000"/>
              </a:lnSpc>
            </a:pPr>
            <a:endParaRPr lang="en-US" dirty="0" smtClean="0"/>
          </a:p>
          <a:p>
            <a:pPr marL="0" indent="0">
              <a:buNone/>
            </a:pPr>
            <a:endParaRPr lang="en-ZA" sz="2800" dirty="0"/>
          </a:p>
          <a:p>
            <a:endParaRPr lang="en-ZA" sz="2800" dirty="0"/>
          </a:p>
          <a:p>
            <a:endParaRPr lang="en-ZA" sz="2800" dirty="0"/>
          </a:p>
          <a:p>
            <a:endParaRPr lang="en-US" sz="3000" dirty="0" smtClean="0"/>
          </a:p>
          <a:p>
            <a:endParaRPr lang="en-US" sz="4400" b="1" dirty="0">
              <a:solidFill>
                <a:schemeClr val="bg1"/>
              </a:solidFill>
            </a:endParaRPr>
          </a:p>
          <a:p>
            <a:endParaRPr lang="en-US" sz="3000" dirty="0" smtClean="0"/>
          </a:p>
          <a:p>
            <a:pPr marL="0" indent="0">
              <a:buNone/>
            </a:pPr>
            <a:endParaRPr lang="en-US" dirty="0" smtClean="0"/>
          </a:p>
          <a:p>
            <a:pPr marL="0" indent="0">
              <a:buNone/>
            </a:pPr>
            <a:endParaRPr lang="en-US" dirty="0"/>
          </a:p>
        </p:txBody>
      </p:sp>
      <p:pic>
        <p:nvPicPr>
          <p:cNvPr id="1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21431"/>
            <a:ext cx="9144000" cy="144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3558293" y="348526"/>
            <a:ext cx="2027414" cy="707886"/>
          </a:xfrm>
          <a:prstGeom prst="rect">
            <a:avLst/>
          </a:prstGeom>
          <a:noFill/>
        </p:spPr>
        <p:txBody>
          <a:bodyPr wrap="none" rtlCol="0">
            <a:spAutoFit/>
          </a:bodyPr>
          <a:lstStyle/>
          <a:p>
            <a:pPr algn="ctr"/>
            <a:r>
              <a:rPr lang="en-US" sz="4000" b="1" dirty="0" smtClean="0">
                <a:solidFill>
                  <a:schemeClr val="bg1"/>
                </a:solidFill>
              </a:rPr>
              <a:t>AGENDA</a:t>
            </a:r>
            <a:endParaRPr lang="en-US" sz="4000" b="1" dirty="0">
              <a:solidFill>
                <a:schemeClr val="bg1"/>
              </a:solidFill>
            </a:endParaRPr>
          </a:p>
        </p:txBody>
      </p:sp>
    </p:spTree>
    <p:extLst>
      <p:ext uri="{BB962C8B-B14F-4D97-AF65-F5344CB8AC3E}">
        <p14:creationId xmlns:p14="http://schemas.microsoft.com/office/powerpoint/2010/main" val="261872860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447801"/>
            <a:ext cx="9144000" cy="5095876"/>
          </a:xfrm>
        </p:spPr>
        <p:txBody>
          <a:bodyPr>
            <a:normAutofit/>
          </a:bodyPr>
          <a:lstStyle/>
          <a:p>
            <a:pPr marL="0" indent="0">
              <a:buNone/>
            </a:pPr>
            <a:endParaRPr lang="en-ZA" sz="2800" dirty="0">
              <a:solidFill>
                <a:schemeClr val="bg1">
                  <a:lumMod val="65000"/>
                </a:schemeClr>
              </a:solidFill>
            </a:endParaRPr>
          </a:p>
          <a:p>
            <a:endParaRPr lang="en-ZA" sz="2800" dirty="0"/>
          </a:p>
          <a:p>
            <a:endParaRPr lang="en-ZA" sz="2800" dirty="0"/>
          </a:p>
          <a:p>
            <a:endParaRPr lang="en-US" sz="3000" dirty="0" smtClean="0"/>
          </a:p>
          <a:p>
            <a:endParaRPr lang="en-US" sz="4400" b="1" dirty="0">
              <a:solidFill>
                <a:schemeClr val="bg1"/>
              </a:solidFill>
            </a:endParaRPr>
          </a:p>
          <a:p>
            <a:endParaRPr lang="en-US" sz="3000" dirty="0" smtClean="0"/>
          </a:p>
          <a:p>
            <a:pPr marL="0" indent="0">
              <a:buNone/>
            </a:pPr>
            <a:endParaRPr lang="en-US" dirty="0" smtClean="0"/>
          </a:p>
          <a:p>
            <a:pPr marL="0" indent="0">
              <a:buNone/>
            </a:pPr>
            <a:endParaRPr lang="en-US" dirty="0"/>
          </a:p>
        </p:txBody>
      </p:sp>
      <p:pic>
        <p:nvPicPr>
          <p:cNvPr id="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144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2501551" y="457200"/>
            <a:ext cx="4140942" cy="769441"/>
          </a:xfrm>
          <a:prstGeom prst="rect">
            <a:avLst/>
          </a:prstGeom>
          <a:noFill/>
        </p:spPr>
        <p:txBody>
          <a:bodyPr wrap="none" rtlCol="0">
            <a:spAutoFit/>
          </a:bodyPr>
          <a:lstStyle/>
          <a:p>
            <a:pPr algn="ctr"/>
            <a:r>
              <a:rPr lang="en-US" sz="4400" b="1" dirty="0">
                <a:solidFill>
                  <a:schemeClr val="bg1"/>
                </a:solidFill>
              </a:rPr>
              <a:t>Project </a:t>
            </a:r>
            <a:r>
              <a:rPr lang="en-US" sz="4400" b="1" dirty="0" smtClean="0">
                <a:solidFill>
                  <a:schemeClr val="bg1"/>
                </a:solidFill>
              </a:rPr>
              <a:t>Life Cycle</a:t>
            </a:r>
            <a:endParaRPr lang="en-US" sz="4400" b="1" dirty="0">
              <a:solidFill>
                <a:schemeClr val="bg1"/>
              </a:solidFill>
            </a:endParaRPr>
          </a:p>
        </p:txBody>
      </p:sp>
      <p:pic>
        <p:nvPicPr>
          <p:cNvPr id="4" name="Picture 3"/>
          <p:cNvPicPr>
            <a:picLocks noChangeAspect="1"/>
          </p:cNvPicPr>
          <p:nvPr/>
        </p:nvPicPr>
        <p:blipFill rotWithShape="1">
          <a:blip r:embed="rId4"/>
          <a:srcRect l="8419" t="23958" r="51757" b="22917"/>
          <a:stretch/>
        </p:blipFill>
        <p:spPr>
          <a:xfrm>
            <a:off x="381000" y="200027"/>
            <a:ext cx="8458200" cy="6343650"/>
          </a:xfrm>
          <a:prstGeom prst="rect">
            <a:avLst/>
          </a:prstGeom>
        </p:spPr>
      </p:pic>
    </p:spTree>
    <p:extLst>
      <p:ext uri="{BB962C8B-B14F-4D97-AF65-F5344CB8AC3E}">
        <p14:creationId xmlns:p14="http://schemas.microsoft.com/office/powerpoint/2010/main" val="34546934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144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498865" y="369957"/>
            <a:ext cx="8134086" cy="707886"/>
          </a:xfrm>
          <a:prstGeom prst="rect">
            <a:avLst/>
          </a:prstGeom>
          <a:noFill/>
        </p:spPr>
        <p:txBody>
          <a:bodyPr wrap="none" rtlCol="0">
            <a:spAutoFit/>
          </a:bodyPr>
          <a:lstStyle/>
          <a:p>
            <a:r>
              <a:rPr lang="en-GB" altLang="en-US" sz="4000" b="1" dirty="0" smtClean="0">
                <a:solidFill>
                  <a:schemeClr val="bg1"/>
                </a:solidFill>
              </a:rPr>
              <a:t>BASIC PROJECT MANAGEMENT CYCLE</a:t>
            </a:r>
            <a:endParaRPr lang="en-GB" altLang="en-US" sz="4000" b="1" dirty="0">
              <a:solidFill>
                <a:schemeClr val="bg1"/>
              </a:solidFill>
            </a:endParaRPr>
          </a:p>
        </p:txBody>
      </p:sp>
      <p:sp>
        <p:nvSpPr>
          <p:cNvPr id="7" name="Line 6"/>
          <p:cNvSpPr>
            <a:spLocks noChangeShapeType="1"/>
          </p:cNvSpPr>
          <p:nvPr/>
        </p:nvSpPr>
        <p:spPr bwMode="auto">
          <a:xfrm>
            <a:off x="2555875" y="3068638"/>
            <a:ext cx="720725" cy="0"/>
          </a:xfrm>
          <a:prstGeom prst="line">
            <a:avLst/>
          </a:prstGeom>
          <a:noFill/>
          <a:ln w="571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ZA" dirty="0"/>
          </a:p>
        </p:txBody>
      </p:sp>
      <p:sp>
        <p:nvSpPr>
          <p:cNvPr id="8" name="Oval 7"/>
          <p:cNvSpPr>
            <a:spLocks noChangeArrowheads="1"/>
          </p:cNvSpPr>
          <p:nvPr/>
        </p:nvSpPr>
        <p:spPr bwMode="auto">
          <a:xfrm>
            <a:off x="611188" y="2171700"/>
            <a:ext cx="1746250" cy="1555750"/>
          </a:xfrm>
          <a:prstGeom prst="ellipse">
            <a:avLst/>
          </a:prstGeom>
          <a:gradFill rotWithShape="1">
            <a:gsLst>
              <a:gs pos="0">
                <a:schemeClr val="folHlink"/>
              </a:gs>
              <a:gs pos="100000">
                <a:srgbClr val="FFFFFF"/>
              </a:gs>
            </a:gsLst>
            <a:lin ang="5400000" scaled="1"/>
          </a:gra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2400" b="1" dirty="0">
                <a:ea typeface="ＭＳ Ｐゴシック" panose="020B0600070205080204" pitchFamily="34" charset="-128"/>
              </a:rPr>
              <a:t>Initiating</a:t>
            </a:r>
          </a:p>
        </p:txBody>
      </p:sp>
      <p:sp>
        <p:nvSpPr>
          <p:cNvPr id="9" name="Oval 8"/>
          <p:cNvSpPr>
            <a:spLocks noChangeArrowheads="1"/>
          </p:cNvSpPr>
          <p:nvPr/>
        </p:nvSpPr>
        <p:spPr bwMode="auto">
          <a:xfrm>
            <a:off x="6497638" y="3097213"/>
            <a:ext cx="1746250" cy="1555750"/>
          </a:xfrm>
          <a:prstGeom prst="ellipse">
            <a:avLst/>
          </a:prstGeom>
          <a:gradFill rotWithShape="1">
            <a:gsLst>
              <a:gs pos="0">
                <a:schemeClr val="folHlink"/>
              </a:gs>
              <a:gs pos="100000">
                <a:srgbClr val="FFFFFF"/>
              </a:gs>
            </a:gsLst>
            <a:lin ang="5400000" scaled="1"/>
          </a:gra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2400" b="1" dirty="0">
                <a:ea typeface="ＭＳ Ｐゴシック" panose="020B0600070205080204" pitchFamily="34" charset="-128"/>
              </a:rPr>
              <a:t>Closing</a:t>
            </a:r>
          </a:p>
        </p:txBody>
      </p:sp>
      <p:grpSp>
        <p:nvGrpSpPr>
          <p:cNvPr id="10" name="Group 9"/>
          <p:cNvGrpSpPr>
            <a:grpSpLocks/>
          </p:cNvGrpSpPr>
          <p:nvPr/>
        </p:nvGrpSpPr>
        <p:grpSpPr bwMode="auto">
          <a:xfrm>
            <a:off x="2198688" y="2060575"/>
            <a:ext cx="4365625" cy="3889375"/>
            <a:chOff x="1872" y="864"/>
            <a:chExt cx="2880" cy="1680"/>
          </a:xfrm>
        </p:grpSpPr>
        <p:sp>
          <p:nvSpPr>
            <p:cNvPr id="11" name="Oval 10"/>
            <p:cNvSpPr>
              <a:spLocks noChangeArrowheads="1"/>
            </p:cNvSpPr>
            <p:nvPr/>
          </p:nvSpPr>
          <p:spPr bwMode="auto">
            <a:xfrm>
              <a:off x="1872" y="1872"/>
              <a:ext cx="1152" cy="672"/>
            </a:xfrm>
            <a:prstGeom prst="ellipse">
              <a:avLst/>
            </a:prstGeom>
            <a:gradFill rotWithShape="1">
              <a:gsLst>
                <a:gs pos="0">
                  <a:schemeClr val="folHlink"/>
                </a:gs>
                <a:gs pos="100000">
                  <a:srgbClr val="FFFFFF"/>
                </a:gs>
              </a:gsLst>
              <a:lin ang="5400000" scaled="1"/>
            </a:gra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2400" b="1" dirty="0">
                  <a:ea typeface="ＭＳ Ｐゴシック" panose="020B0600070205080204" pitchFamily="34" charset="-128"/>
                </a:rPr>
                <a:t>Controlling</a:t>
              </a:r>
            </a:p>
          </p:txBody>
        </p:sp>
        <p:sp>
          <p:nvSpPr>
            <p:cNvPr id="12" name="Oval 11"/>
            <p:cNvSpPr>
              <a:spLocks noChangeArrowheads="1"/>
            </p:cNvSpPr>
            <p:nvPr/>
          </p:nvSpPr>
          <p:spPr bwMode="auto">
            <a:xfrm>
              <a:off x="2736" y="864"/>
              <a:ext cx="1152" cy="672"/>
            </a:xfrm>
            <a:prstGeom prst="ellipse">
              <a:avLst/>
            </a:prstGeom>
            <a:gradFill rotWithShape="1">
              <a:gsLst>
                <a:gs pos="0">
                  <a:schemeClr val="folHlink"/>
                </a:gs>
                <a:gs pos="100000">
                  <a:srgbClr val="FFFFFF"/>
                </a:gs>
              </a:gsLst>
              <a:lin ang="5400000" scaled="1"/>
            </a:gra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2400" b="1" dirty="0">
                  <a:ea typeface="ＭＳ Ｐゴシック" panose="020B0600070205080204" pitchFamily="34" charset="-128"/>
                </a:rPr>
                <a:t>Planning</a:t>
              </a:r>
            </a:p>
          </p:txBody>
        </p:sp>
        <p:sp>
          <p:nvSpPr>
            <p:cNvPr id="13" name="Oval 12"/>
            <p:cNvSpPr>
              <a:spLocks noChangeArrowheads="1"/>
            </p:cNvSpPr>
            <p:nvPr/>
          </p:nvSpPr>
          <p:spPr bwMode="auto">
            <a:xfrm>
              <a:off x="3600" y="1872"/>
              <a:ext cx="1152" cy="672"/>
            </a:xfrm>
            <a:prstGeom prst="ellipse">
              <a:avLst/>
            </a:prstGeom>
            <a:gradFill rotWithShape="1">
              <a:gsLst>
                <a:gs pos="0">
                  <a:schemeClr val="folHlink"/>
                </a:gs>
                <a:gs pos="100000">
                  <a:srgbClr val="FFFFFF"/>
                </a:gs>
              </a:gsLst>
              <a:lin ang="5400000" scaled="1"/>
            </a:gra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2400" b="1" dirty="0">
                  <a:ea typeface="ＭＳ Ｐゴシック" panose="020B0600070205080204" pitchFamily="34" charset="-128"/>
                </a:rPr>
                <a:t>Executing</a:t>
              </a:r>
            </a:p>
          </p:txBody>
        </p:sp>
        <p:sp>
          <p:nvSpPr>
            <p:cNvPr id="15" name="Line 13"/>
            <p:cNvSpPr>
              <a:spLocks noChangeShapeType="1"/>
            </p:cNvSpPr>
            <p:nvPr/>
          </p:nvSpPr>
          <p:spPr bwMode="auto">
            <a:xfrm>
              <a:off x="3648" y="1488"/>
              <a:ext cx="240" cy="432"/>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ZA" dirty="0"/>
            </a:p>
          </p:txBody>
        </p:sp>
        <p:sp>
          <p:nvSpPr>
            <p:cNvPr id="16" name="Line 14"/>
            <p:cNvSpPr>
              <a:spLocks noChangeShapeType="1"/>
            </p:cNvSpPr>
            <p:nvPr/>
          </p:nvSpPr>
          <p:spPr bwMode="auto">
            <a:xfrm>
              <a:off x="3024" y="2256"/>
              <a:ext cx="576"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ZA" dirty="0"/>
            </a:p>
          </p:txBody>
        </p:sp>
        <p:sp>
          <p:nvSpPr>
            <p:cNvPr id="17" name="Line 15"/>
            <p:cNvSpPr>
              <a:spLocks noChangeShapeType="1"/>
            </p:cNvSpPr>
            <p:nvPr/>
          </p:nvSpPr>
          <p:spPr bwMode="auto">
            <a:xfrm flipH="1">
              <a:off x="3024" y="2160"/>
              <a:ext cx="576"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ZA" dirty="0"/>
            </a:p>
          </p:txBody>
        </p:sp>
        <p:sp>
          <p:nvSpPr>
            <p:cNvPr id="18" name="Line 16"/>
            <p:cNvSpPr>
              <a:spLocks noChangeShapeType="1"/>
            </p:cNvSpPr>
            <p:nvPr/>
          </p:nvSpPr>
          <p:spPr bwMode="auto">
            <a:xfrm flipV="1">
              <a:off x="2784" y="1488"/>
              <a:ext cx="240" cy="432"/>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ZA" dirty="0"/>
            </a:p>
          </p:txBody>
        </p:sp>
      </p:grpSp>
      <p:sp>
        <p:nvSpPr>
          <p:cNvPr id="19" name="Line 17"/>
          <p:cNvSpPr>
            <a:spLocks noChangeShapeType="1"/>
          </p:cNvSpPr>
          <p:nvPr/>
        </p:nvSpPr>
        <p:spPr bwMode="auto">
          <a:xfrm>
            <a:off x="5508625" y="3716338"/>
            <a:ext cx="727075" cy="11112"/>
          </a:xfrm>
          <a:prstGeom prst="line">
            <a:avLst/>
          </a:prstGeom>
          <a:noFill/>
          <a:ln w="571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ZA" dirty="0"/>
          </a:p>
        </p:txBody>
      </p:sp>
      <p:sp>
        <p:nvSpPr>
          <p:cNvPr id="3" name="TextBox 2"/>
          <p:cNvSpPr txBox="1"/>
          <p:nvPr/>
        </p:nvSpPr>
        <p:spPr>
          <a:xfrm>
            <a:off x="3500439" y="6097588"/>
            <a:ext cx="4365625" cy="369332"/>
          </a:xfrm>
          <a:prstGeom prst="rect">
            <a:avLst/>
          </a:prstGeom>
          <a:noFill/>
        </p:spPr>
        <p:txBody>
          <a:bodyPr wrap="square" rtlCol="0">
            <a:spAutoFit/>
          </a:bodyPr>
          <a:lstStyle/>
          <a:p>
            <a:r>
              <a:rPr lang="en-ZA" dirty="0" smtClean="0"/>
              <a:t>IMPLEMENTATION</a:t>
            </a:r>
            <a:endParaRPr lang="en-ZA" dirty="0"/>
          </a:p>
        </p:txBody>
      </p:sp>
    </p:spTree>
    <p:extLst>
      <p:ext uri="{BB962C8B-B14F-4D97-AF65-F5344CB8AC3E}">
        <p14:creationId xmlns:p14="http://schemas.microsoft.com/office/powerpoint/2010/main" val="316368512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2286000"/>
            <a:ext cx="3810000" cy="2819400"/>
          </a:xfrm>
        </p:spPr>
        <p:txBody>
          <a:bodyPr>
            <a:normAutofit/>
          </a:bodyPr>
          <a:lstStyle/>
          <a:p>
            <a:pPr marL="0" indent="0" algn="ctr">
              <a:buFont typeface="Wingdings" panose="05000000000000000000" pitchFamily="2" charset="2"/>
              <a:buNone/>
            </a:pPr>
            <a:r>
              <a:rPr lang="en-GB" altLang="en-US" sz="2800" dirty="0"/>
              <a:t>For most smaller projects, the real value of Project Management is in </a:t>
            </a:r>
            <a:r>
              <a:rPr lang="en-GB" altLang="en-US" sz="2800" b="1" dirty="0"/>
              <a:t>Initiating, Planning &amp; Closing</a:t>
            </a:r>
            <a:endParaRPr lang="en-GB" altLang="en-US" sz="2800" dirty="0"/>
          </a:p>
          <a:p>
            <a:pPr marL="0" indent="0" algn="ctr">
              <a:buFont typeface="Wingdings" panose="05000000000000000000" pitchFamily="2" charset="2"/>
              <a:buNone/>
            </a:pPr>
            <a:endParaRPr lang="en-GB" altLang="en-US" sz="3600" dirty="0"/>
          </a:p>
        </p:txBody>
      </p:sp>
      <p:pic>
        <p:nvPicPr>
          <p:cNvPr id="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144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265619" y="374650"/>
            <a:ext cx="8537722" cy="707886"/>
          </a:xfrm>
          <a:prstGeom prst="rect">
            <a:avLst/>
          </a:prstGeom>
          <a:noFill/>
        </p:spPr>
        <p:txBody>
          <a:bodyPr wrap="none" rtlCol="0">
            <a:spAutoFit/>
          </a:bodyPr>
          <a:lstStyle/>
          <a:p>
            <a:pPr algn="ctr"/>
            <a:r>
              <a:rPr lang="en-US" sz="4000" b="1" dirty="0" smtClean="0">
                <a:solidFill>
                  <a:schemeClr val="bg1"/>
                </a:solidFill>
              </a:rPr>
              <a:t>THE VALUE OF PROJECT MANAGEMENT</a:t>
            </a:r>
            <a:endParaRPr lang="en-US" sz="4000" b="1" dirty="0">
              <a:solidFill>
                <a:schemeClr val="bg1"/>
              </a:solidFill>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67200" y="1688323"/>
            <a:ext cx="4572000" cy="3429000"/>
          </a:xfrm>
          <a:prstGeom prst="rect">
            <a:avLst/>
          </a:prstGeom>
          <a:ln w="50800">
            <a:solidFill>
              <a:srgbClr val="C00000"/>
            </a:solidFill>
          </a:ln>
          <a:effectLst>
            <a:outerShdw blurRad="50800" dist="38100" dir="18900000" sx="102000" sy="102000" algn="bl" rotWithShape="0">
              <a:srgbClr val="FF0000">
                <a:alpha val="40000"/>
              </a:srgbClr>
            </a:outerShdw>
          </a:effectLst>
        </p:spPr>
      </p:pic>
      <p:sp>
        <p:nvSpPr>
          <p:cNvPr id="5" name="TextBox 4"/>
          <p:cNvSpPr txBox="1"/>
          <p:nvPr/>
        </p:nvSpPr>
        <p:spPr>
          <a:xfrm>
            <a:off x="990599" y="5750004"/>
            <a:ext cx="6172201" cy="1107996"/>
          </a:xfrm>
          <a:prstGeom prst="rect">
            <a:avLst/>
          </a:prstGeom>
          <a:noFill/>
        </p:spPr>
        <p:txBody>
          <a:bodyPr wrap="square" rtlCol="0">
            <a:spAutoFit/>
          </a:bodyPr>
          <a:lstStyle/>
          <a:p>
            <a:pPr algn="ctr"/>
            <a:r>
              <a:rPr lang="en-GB" altLang="en-US" sz="2400" dirty="0">
                <a:solidFill>
                  <a:srgbClr val="C00000"/>
                </a:solidFill>
              </a:rPr>
              <a:t>These areas are where projects go from </a:t>
            </a:r>
            <a:endParaRPr lang="en-GB" altLang="en-US" sz="2400" dirty="0" smtClean="0">
              <a:solidFill>
                <a:srgbClr val="C00000"/>
              </a:solidFill>
            </a:endParaRPr>
          </a:p>
          <a:p>
            <a:pPr algn="ctr"/>
            <a:r>
              <a:rPr lang="en-GB" altLang="en-US" sz="2400" dirty="0" smtClean="0">
                <a:solidFill>
                  <a:srgbClr val="C00000"/>
                </a:solidFill>
              </a:rPr>
              <a:t>success </a:t>
            </a:r>
            <a:r>
              <a:rPr lang="en-GB" altLang="en-US" sz="2400" dirty="0">
                <a:solidFill>
                  <a:srgbClr val="C00000"/>
                </a:solidFill>
                <a:sym typeface="Wingdings" panose="05000000000000000000" pitchFamily="2" charset="2"/>
              </a:rPr>
              <a:t> failure/ dissatisfaction</a:t>
            </a:r>
            <a:r>
              <a:rPr lang="en-GB" altLang="en-US" dirty="0">
                <a:solidFill>
                  <a:srgbClr val="C00000"/>
                </a:solidFill>
                <a:sym typeface="Wingdings" panose="05000000000000000000" pitchFamily="2" charset="2"/>
              </a:rPr>
              <a:t> </a:t>
            </a:r>
            <a:endParaRPr lang="en-GB" altLang="en-US" b="1" dirty="0">
              <a:solidFill>
                <a:srgbClr val="C00000"/>
              </a:solidFill>
            </a:endParaRPr>
          </a:p>
          <a:p>
            <a:endParaRPr lang="en-ZA" dirty="0"/>
          </a:p>
        </p:txBody>
      </p:sp>
    </p:spTree>
    <p:extLst>
      <p:ext uri="{BB962C8B-B14F-4D97-AF65-F5344CB8AC3E}">
        <p14:creationId xmlns:p14="http://schemas.microsoft.com/office/powerpoint/2010/main" val="63963954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447801"/>
            <a:ext cx="9144000" cy="5095876"/>
          </a:xfrm>
        </p:spPr>
        <p:txBody>
          <a:bodyPr>
            <a:normAutofit/>
          </a:bodyPr>
          <a:lstStyle/>
          <a:p>
            <a:pPr marL="0" indent="0">
              <a:buNone/>
            </a:pPr>
            <a:endParaRPr lang="en-ZA" sz="2800" dirty="0">
              <a:solidFill>
                <a:schemeClr val="bg1">
                  <a:lumMod val="65000"/>
                </a:schemeClr>
              </a:solidFill>
            </a:endParaRPr>
          </a:p>
          <a:p>
            <a:endParaRPr lang="en-ZA" sz="2800" dirty="0"/>
          </a:p>
          <a:p>
            <a:endParaRPr lang="en-ZA" sz="2800" dirty="0"/>
          </a:p>
          <a:p>
            <a:endParaRPr lang="en-US" sz="3000" dirty="0" smtClean="0"/>
          </a:p>
          <a:p>
            <a:endParaRPr lang="en-US" sz="4400" b="1" dirty="0">
              <a:solidFill>
                <a:schemeClr val="bg1"/>
              </a:solidFill>
            </a:endParaRPr>
          </a:p>
          <a:p>
            <a:endParaRPr lang="en-US" sz="3000" dirty="0" smtClean="0"/>
          </a:p>
          <a:p>
            <a:pPr marL="0" indent="0">
              <a:buNone/>
            </a:pPr>
            <a:endParaRPr lang="en-US" dirty="0" smtClean="0"/>
          </a:p>
          <a:p>
            <a:pPr marL="0" indent="0">
              <a:buNone/>
            </a:pPr>
            <a:endParaRPr lang="en-US" dirty="0"/>
          </a:p>
        </p:txBody>
      </p:sp>
      <p:pic>
        <p:nvPicPr>
          <p:cNvPr id="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144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838201" y="3534074"/>
            <a:ext cx="7356458" cy="923330"/>
          </a:xfrm>
          <a:prstGeom prst="rect">
            <a:avLst/>
          </a:prstGeom>
          <a:noFill/>
          <a:ln w="57150">
            <a:solidFill>
              <a:srgbClr val="C00000"/>
            </a:solidFill>
          </a:ln>
          <a:effectLst>
            <a:glow rad="101600">
              <a:schemeClr val="accent2">
                <a:satMod val="175000"/>
                <a:alpha val="40000"/>
              </a:schemeClr>
            </a:glow>
            <a:innerShdw blurRad="63500" dist="50800" dir="13500000">
              <a:prstClr val="black">
                <a:alpha val="50000"/>
              </a:prstClr>
            </a:innerShdw>
          </a:effectLst>
        </p:spPr>
        <p:txBody>
          <a:bodyPr wrap="square" lIns="91440" tIns="45720" rIns="91440" bIns="45720">
            <a:spAutoFit/>
            <a:scene3d>
              <a:camera prst="perspectiveFront"/>
              <a:lightRig rig="threePt" dir="t"/>
            </a:scene3d>
          </a:bodyPr>
          <a:lstStyle/>
          <a:p>
            <a:pPr algn="ctr"/>
            <a:r>
              <a:rPr lang="en-ZA" sz="5400" b="1" dirty="0" smtClean="0">
                <a:ln w="12700">
                  <a:solidFill>
                    <a:srgbClr val="FF0000"/>
                  </a:solidFill>
                  <a:prstDash val="solid"/>
                </a:ln>
                <a:pattFill prst="diagBrick">
                  <a:fgClr>
                    <a:srgbClr val="C00000"/>
                  </a:fgClr>
                  <a:bgClr>
                    <a:schemeClr val="tx1"/>
                  </a:bgClr>
                </a:pattFill>
                <a:effectLst>
                  <a:outerShdw dist="38100" dir="2640000" algn="bl" rotWithShape="0">
                    <a:schemeClr val="tx2">
                      <a:lumMod val="75000"/>
                    </a:schemeClr>
                  </a:outerShdw>
                </a:effectLst>
              </a:rPr>
              <a:t>INITIATING THE PROJECT</a:t>
            </a:r>
            <a:endParaRPr lang="en-ZA" sz="5400" b="1" dirty="0">
              <a:ln w="12700">
                <a:solidFill>
                  <a:srgbClr val="FF0000"/>
                </a:solidFill>
                <a:prstDash val="solid"/>
              </a:ln>
              <a:pattFill prst="diagBrick">
                <a:fgClr>
                  <a:srgbClr val="C00000"/>
                </a:fgClr>
                <a:bgClr>
                  <a:schemeClr val="tx1"/>
                </a:bgClr>
              </a:pattFill>
              <a:effectLst>
                <a:outerShdw dist="38100" dir="2640000" algn="bl" rotWithShape="0">
                  <a:schemeClr val="tx2">
                    <a:lumMod val="75000"/>
                  </a:schemeClr>
                </a:outerShdw>
              </a:effectLst>
            </a:endParaRPr>
          </a:p>
        </p:txBody>
      </p:sp>
    </p:spTree>
    <p:extLst>
      <p:ext uri="{BB962C8B-B14F-4D97-AF65-F5344CB8AC3E}">
        <p14:creationId xmlns:p14="http://schemas.microsoft.com/office/powerpoint/2010/main" val="197934979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59100" y="2819400"/>
            <a:ext cx="2819400" cy="3010036"/>
          </a:xfrm>
          <a:prstGeom prst="rect">
            <a:avLst/>
          </a:prstGeom>
        </p:spPr>
      </p:pic>
      <p:sp>
        <p:nvSpPr>
          <p:cNvPr id="3" name="Content Placeholder 2"/>
          <p:cNvSpPr>
            <a:spLocks noGrp="1"/>
          </p:cNvSpPr>
          <p:nvPr>
            <p:ph idx="1"/>
          </p:nvPr>
        </p:nvSpPr>
        <p:spPr>
          <a:xfrm>
            <a:off x="381000" y="1817756"/>
            <a:ext cx="5715000" cy="4544943"/>
          </a:xfrm>
        </p:spPr>
        <p:txBody>
          <a:bodyPr>
            <a:normAutofit fontScale="32500" lnSpcReduction="20000"/>
          </a:bodyPr>
          <a:lstStyle/>
          <a:p>
            <a:pPr>
              <a:buClr>
                <a:srgbClr val="C00000"/>
              </a:buClr>
              <a:buFont typeface="Wingdings" panose="05000000000000000000" pitchFamily="2" charset="2"/>
              <a:buChar char="Ø"/>
            </a:pPr>
            <a:r>
              <a:rPr lang="en-GB" altLang="en-US" sz="7400" b="1" dirty="0"/>
              <a:t>Initiating</a:t>
            </a:r>
            <a:r>
              <a:rPr lang="en-GB" altLang="en-US" sz="7400" dirty="0"/>
              <a:t> is where you formulate your “contract” with the client/customer /</a:t>
            </a:r>
            <a:r>
              <a:rPr lang="en-GB" altLang="en-US" sz="7400" dirty="0" smtClean="0"/>
              <a:t>users/management</a:t>
            </a:r>
          </a:p>
          <a:p>
            <a:pPr>
              <a:buClr>
                <a:srgbClr val="C00000"/>
              </a:buClr>
              <a:buFont typeface="Wingdings" panose="05000000000000000000" pitchFamily="2" charset="2"/>
              <a:buChar char="Ø"/>
            </a:pPr>
            <a:endParaRPr lang="en-GB" altLang="en-US" sz="7400" dirty="0"/>
          </a:p>
          <a:p>
            <a:pPr>
              <a:buClr>
                <a:srgbClr val="C00000"/>
              </a:buClr>
              <a:buFont typeface="Wingdings" panose="05000000000000000000" pitchFamily="2" charset="2"/>
              <a:buChar char="Ø"/>
            </a:pPr>
            <a:r>
              <a:rPr lang="en-GB" altLang="en-US" sz="7400" dirty="0"/>
              <a:t>Lack of agreement about what’s important is the biggest cause for </a:t>
            </a:r>
            <a:r>
              <a:rPr lang="en-GB" altLang="en-US" sz="7400" dirty="0" smtClean="0"/>
              <a:t>disagreement</a:t>
            </a:r>
          </a:p>
          <a:p>
            <a:pPr>
              <a:buClr>
                <a:srgbClr val="C00000"/>
              </a:buClr>
              <a:buFont typeface="Wingdings" panose="05000000000000000000" pitchFamily="2" charset="2"/>
              <a:buChar char="Ø"/>
            </a:pPr>
            <a:endParaRPr lang="en-GB" altLang="en-US" sz="7400" dirty="0"/>
          </a:p>
          <a:p>
            <a:pPr>
              <a:buClr>
                <a:srgbClr val="C00000"/>
              </a:buClr>
              <a:buFont typeface="Wingdings" panose="05000000000000000000" pitchFamily="2" charset="2"/>
              <a:buChar char="Ø"/>
            </a:pPr>
            <a:r>
              <a:rPr lang="en-GB" altLang="en-US" sz="7400" dirty="0"/>
              <a:t>Lack of understanding of the impact of changes is the biggest reason for escalating costs (in cost, time and quality terms)</a:t>
            </a:r>
          </a:p>
          <a:p>
            <a:endParaRPr lang="en-ZA" sz="2800" dirty="0"/>
          </a:p>
          <a:p>
            <a:endParaRPr lang="en-ZA" sz="2800" dirty="0"/>
          </a:p>
          <a:p>
            <a:endParaRPr lang="en-US" sz="3000" dirty="0" smtClean="0"/>
          </a:p>
          <a:p>
            <a:endParaRPr lang="en-US" sz="4400" b="1" dirty="0">
              <a:solidFill>
                <a:schemeClr val="bg1"/>
              </a:solidFill>
            </a:endParaRPr>
          </a:p>
          <a:p>
            <a:endParaRPr lang="en-US" sz="3000" dirty="0" smtClean="0"/>
          </a:p>
          <a:p>
            <a:pPr marL="0" indent="0">
              <a:buNone/>
            </a:pPr>
            <a:endParaRPr lang="en-US" dirty="0" smtClean="0"/>
          </a:p>
          <a:p>
            <a:pPr marL="0" indent="0">
              <a:buNone/>
            </a:pPr>
            <a:endParaRPr lang="en-US" dirty="0"/>
          </a:p>
        </p:txBody>
      </p:sp>
      <p:pic>
        <p:nvPicPr>
          <p:cNvPr id="1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144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1975199" y="369957"/>
            <a:ext cx="5193601" cy="707886"/>
          </a:xfrm>
          <a:prstGeom prst="rect">
            <a:avLst/>
          </a:prstGeom>
          <a:noFill/>
        </p:spPr>
        <p:txBody>
          <a:bodyPr wrap="none" rtlCol="0">
            <a:spAutoFit/>
          </a:bodyPr>
          <a:lstStyle/>
          <a:p>
            <a:pPr algn="ctr"/>
            <a:r>
              <a:rPr lang="en-US" sz="4000" b="1" dirty="0" smtClean="0">
                <a:solidFill>
                  <a:schemeClr val="bg1"/>
                </a:solidFill>
              </a:rPr>
              <a:t>WHY IS IT IMPORTANT?</a:t>
            </a:r>
            <a:endParaRPr lang="en-US" sz="4000" b="1" dirty="0">
              <a:solidFill>
                <a:schemeClr val="bg1"/>
              </a:solidFill>
            </a:endParaRPr>
          </a:p>
        </p:txBody>
      </p:sp>
    </p:spTree>
    <p:extLst>
      <p:ext uri="{BB962C8B-B14F-4D97-AF65-F5344CB8AC3E}">
        <p14:creationId xmlns:p14="http://schemas.microsoft.com/office/powerpoint/2010/main" val="163608014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144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957452" y="369957"/>
            <a:ext cx="7229095" cy="707886"/>
          </a:xfrm>
          <a:prstGeom prst="rect">
            <a:avLst/>
          </a:prstGeom>
          <a:noFill/>
        </p:spPr>
        <p:txBody>
          <a:bodyPr wrap="none" rtlCol="0">
            <a:spAutoFit/>
          </a:bodyPr>
          <a:lstStyle/>
          <a:p>
            <a:pPr algn="ctr"/>
            <a:r>
              <a:rPr lang="en-US" sz="4000" b="1" dirty="0" smtClean="0">
                <a:solidFill>
                  <a:schemeClr val="bg1"/>
                </a:solidFill>
              </a:rPr>
              <a:t>INITIATION – PROJECT OBJECTIVE</a:t>
            </a:r>
            <a:endParaRPr lang="en-US" sz="4000" b="1" dirty="0">
              <a:solidFill>
                <a:schemeClr val="bg1"/>
              </a:solidFill>
            </a:endParaRPr>
          </a:p>
        </p:txBody>
      </p:sp>
      <p:sp>
        <p:nvSpPr>
          <p:cNvPr id="7" name="Rectangle 3"/>
          <p:cNvSpPr txBox="1">
            <a:spLocks noChangeArrowheads="1"/>
          </p:cNvSpPr>
          <p:nvPr/>
        </p:nvSpPr>
        <p:spPr>
          <a:xfrm>
            <a:off x="457200" y="1981200"/>
            <a:ext cx="8229600" cy="4361329"/>
          </a:xfrm>
          <a:prstGeom prst="rect">
            <a:avLst/>
          </a:prstGeom>
        </p:spPr>
        <p:txBody>
          <a:bodyPr vert="horz" lIns="91440" tIns="45720" rIns="91440" bIns="45720" rtlCol="0">
            <a:normAutofit lnSpcReduction="1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80000"/>
              </a:lnSpc>
              <a:buNone/>
            </a:pPr>
            <a:r>
              <a:rPr lang="en-GB" altLang="en-US" sz="2400" dirty="0" smtClean="0"/>
              <a:t>The most powerful tool for initiation is a very simple statement of the objective of the project:</a:t>
            </a:r>
          </a:p>
          <a:p>
            <a:pPr>
              <a:lnSpc>
                <a:spcPct val="80000"/>
              </a:lnSpc>
            </a:pPr>
            <a:endParaRPr lang="en-GB" altLang="en-US" sz="2400" dirty="0" smtClean="0"/>
          </a:p>
          <a:p>
            <a:pPr>
              <a:lnSpc>
                <a:spcPct val="80000"/>
              </a:lnSpc>
              <a:buFont typeface="Wingdings" panose="05000000000000000000" pitchFamily="2" charset="2"/>
              <a:buNone/>
            </a:pPr>
            <a:r>
              <a:rPr lang="en-US" altLang="en-US" sz="2400" b="1" dirty="0" smtClean="0">
                <a:solidFill>
                  <a:srgbClr val="FC0128"/>
                </a:solidFill>
              </a:rPr>
              <a:t>	To</a:t>
            </a:r>
            <a:r>
              <a:rPr lang="en-US" altLang="en-US" sz="2400" b="1" dirty="0" smtClean="0"/>
              <a:t>  </a:t>
            </a:r>
            <a:r>
              <a:rPr lang="en-US" altLang="en-US" sz="2400" dirty="0" smtClean="0"/>
              <a:t>		</a:t>
            </a:r>
            <a:r>
              <a:rPr lang="en-US" altLang="en-US" sz="2400" dirty="0"/>
              <a:t>	</a:t>
            </a:r>
            <a:r>
              <a:rPr lang="en-US" altLang="en-US" sz="2400" b="1" dirty="0" smtClean="0"/>
              <a:t>Strategy</a:t>
            </a:r>
          </a:p>
          <a:p>
            <a:pPr>
              <a:lnSpc>
                <a:spcPct val="80000"/>
              </a:lnSpc>
              <a:buFont typeface="Wingdings" panose="05000000000000000000" pitchFamily="2" charset="2"/>
              <a:buNone/>
            </a:pPr>
            <a:r>
              <a:rPr lang="en-US" altLang="en-US" sz="2400" dirty="0" smtClean="0"/>
              <a:t>	</a:t>
            </a:r>
            <a:r>
              <a:rPr lang="en-US" altLang="en-US" sz="2400" dirty="0"/>
              <a:t>	</a:t>
            </a:r>
            <a:r>
              <a:rPr lang="en-US" altLang="en-US" sz="2400" dirty="0" smtClean="0"/>
              <a:t>		WHAT – you are going to do</a:t>
            </a:r>
          </a:p>
          <a:p>
            <a:pPr>
              <a:lnSpc>
                <a:spcPct val="80000"/>
              </a:lnSpc>
              <a:buFont typeface="Wingdings" panose="05000000000000000000" pitchFamily="2" charset="2"/>
              <a:buNone/>
            </a:pPr>
            <a:r>
              <a:rPr lang="en-US" altLang="en-US" sz="2400" dirty="0" smtClean="0"/>
              <a:t> </a:t>
            </a:r>
          </a:p>
          <a:p>
            <a:pPr>
              <a:lnSpc>
                <a:spcPct val="80000"/>
              </a:lnSpc>
              <a:buFont typeface="Wingdings" panose="05000000000000000000" pitchFamily="2" charset="2"/>
              <a:buNone/>
            </a:pPr>
            <a:r>
              <a:rPr lang="en-US" altLang="en-US" sz="2400" b="1" dirty="0" smtClean="0">
                <a:solidFill>
                  <a:srgbClr val="FC0128"/>
                </a:solidFill>
              </a:rPr>
              <a:t>	In a way that</a:t>
            </a:r>
            <a:r>
              <a:rPr lang="en-US" altLang="en-US" sz="2400" dirty="0" smtClean="0"/>
              <a:t>   	</a:t>
            </a:r>
            <a:r>
              <a:rPr lang="en-US" altLang="en-US" sz="2400" b="1" dirty="0" smtClean="0"/>
              <a:t>Tactics</a:t>
            </a:r>
            <a:r>
              <a:rPr lang="en-US" altLang="en-US" sz="2400" dirty="0" smtClean="0"/>
              <a:t>				     				HOW – you are going to do it, 					including parameters</a:t>
            </a:r>
          </a:p>
          <a:p>
            <a:pPr>
              <a:lnSpc>
                <a:spcPct val="80000"/>
              </a:lnSpc>
              <a:buFont typeface="Wingdings" panose="05000000000000000000" pitchFamily="2" charset="2"/>
              <a:buNone/>
            </a:pPr>
            <a:endParaRPr lang="en-US" altLang="en-US" sz="2400" dirty="0" smtClean="0"/>
          </a:p>
          <a:p>
            <a:pPr>
              <a:lnSpc>
                <a:spcPct val="80000"/>
              </a:lnSpc>
              <a:buFont typeface="Wingdings" panose="05000000000000000000" pitchFamily="2" charset="2"/>
              <a:buNone/>
            </a:pPr>
            <a:r>
              <a:rPr lang="en-US" altLang="en-US" sz="2400" b="1" dirty="0" smtClean="0">
                <a:solidFill>
                  <a:srgbClr val="FC0128"/>
                </a:solidFill>
              </a:rPr>
              <a:t>	So that </a:t>
            </a:r>
            <a:r>
              <a:rPr lang="en-US" altLang="en-US" sz="2400" b="1" dirty="0" smtClean="0"/>
              <a:t> </a:t>
            </a:r>
            <a:r>
              <a:rPr lang="en-US" altLang="en-US" sz="2400" dirty="0" smtClean="0"/>
              <a:t>	</a:t>
            </a:r>
            <a:r>
              <a:rPr lang="en-US" altLang="en-US" sz="2400" dirty="0"/>
              <a:t>	</a:t>
            </a:r>
            <a:r>
              <a:rPr lang="en-US" altLang="en-US" sz="2400" b="1" dirty="0" smtClean="0"/>
              <a:t>Objective/Goal</a:t>
            </a:r>
          </a:p>
          <a:p>
            <a:pPr>
              <a:lnSpc>
                <a:spcPct val="80000"/>
              </a:lnSpc>
              <a:buFont typeface="Wingdings" panose="05000000000000000000" pitchFamily="2" charset="2"/>
              <a:buNone/>
            </a:pPr>
            <a:r>
              <a:rPr lang="en-US" altLang="en-US" sz="2400" b="1" dirty="0"/>
              <a:t>	</a:t>
            </a:r>
            <a:r>
              <a:rPr lang="en-US" altLang="en-US" sz="2400" b="1" dirty="0" smtClean="0"/>
              <a:t>			</a:t>
            </a:r>
            <a:r>
              <a:rPr lang="en-US" altLang="en-US" sz="2400" dirty="0" smtClean="0"/>
              <a:t>WHY</a:t>
            </a:r>
            <a:r>
              <a:rPr lang="en-US" altLang="en-US" sz="2400" b="1" dirty="0" smtClean="0"/>
              <a:t> - </a:t>
            </a:r>
            <a:r>
              <a:rPr lang="en-US" altLang="en-US" sz="2400" dirty="0" smtClean="0"/>
              <a:t>Measurable business 						benefit.</a:t>
            </a:r>
            <a:endParaRPr lang="en-GB" altLang="en-US" sz="2400" dirty="0"/>
          </a:p>
        </p:txBody>
      </p:sp>
    </p:spTree>
    <p:extLst>
      <p:ext uri="{BB962C8B-B14F-4D97-AF65-F5344CB8AC3E}">
        <p14:creationId xmlns:p14="http://schemas.microsoft.com/office/powerpoint/2010/main" val="697288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447801"/>
            <a:ext cx="9144000" cy="5095876"/>
          </a:xfrm>
        </p:spPr>
        <p:txBody>
          <a:bodyPr>
            <a:normAutofit/>
          </a:bodyPr>
          <a:lstStyle/>
          <a:p>
            <a:pPr marL="0" indent="0">
              <a:buNone/>
            </a:pPr>
            <a:endParaRPr lang="en-ZA" sz="2800" dirty="0">
              <a:solidFill>
                <a:schemeClr val="bg1">
                  <a:lumMod val="65000"/>
                </a:schemeClr>
              </a:solidFill>
            </a:endParaRPr>
          </a:p>
          <a:p>
            <a:endParaRPr lang="en-ZA" sz="2800" dirty="0"/>
          </a:p>
          <a:p>
            <a:endParaRPr lang="en-ZA" sz="2800" dirty="0"/>
          </a:p>
          <a:p>
            <a:endParaRPr lang="en-US" sz="3000" dirty="0" smtClean="0"/>
          </a:p>
          <a:p>
            <a:endParaRPr lang="en-US" sz="4400" b="1" dirty="0">
              <a:solidFill>
                <a:schemeClr val="bg1"/>
              </a:solidFill>
            </a:endParaRPr>
          </a:p>
          <a:p>
            <a:endParaRPr lang="en-US" sz="3000" dirty="0" smtClean="0"/>
          </a:p>
          <a:p>
            <a:pPr marL="0" indent="0">
              <a:buNone/>
            </a:pPr>
            <a:endParaRPr lang="en-US" dirty="0" smtClean="0"/>
          </a:p>
          <a:p>
            <a:pPr marL="0" indent="0">
              <a:buNone/>
            </a:pPr>
            <a:endParaRPr lang="en-US" dirty="0"/>
          </a:p>
        </p:txBody>
      </p:sp>
      <p:pic>
        <p:nvPicPr>
          <p:cNvPr id="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144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838201" y="3534074"/>
            <a:ext cx="7356458" cy="923330"/>
          </a:xfrm>
          <a:prstGeom prst="rect">
            <a:avLst/>
          </a:prstGeom>
          <a:noFill/>
          <a:ln w="57150">
            <a:solidFill>
              <a:srgbClr val="C00000"/>
            </a:solidFill>
          </a:ln>
          <a:effectLst>
            <a:glow rad="101600">
              <a:schemeClr val="accent2">
                <a:satMod val="175000"/>
                <a:alpha val="40000"/>
              </a:schemeClr>
            </a:glow>
            <a:innerShdw blurRad="63500" dist="50800" dir="13500000">
              <a:prstClr val="black">
                <a:alpha val="50000"/>
              </a:prstClr>
            </a:innerShdw>
          </a:effectLst>
        </p:spPr>
        <p:txBody>
          <a:bodyPr wrap="square" lIns="91440" tIns="45720" rIns="91440" bIns="45720">
            <a:spAutoFit/>
            <a:scene3d>
              <a:camera prst="perspectiveFront"/>
              <a:lightRig rig="threePt" dir="t"/>
            </a:scene3d>
          </a:bodyPr>
          <a:lstStyle/>
          <a:p>
            <a:pPr algn="ctr"/>
            <a:r>
              <a:rPr lang="en-ZA" sz="5400" b="1" dirty="0" smtClean="0">
                <a:ln w="12700">
                  <a:solidFill>
                    <a:srgbClr val="FF0000"/>
                  </a:solidFill>
                  <a:prstDash val="solid"/>
                </a:ln>
                <a:pattFill prst="diagBrick">
                  <a:fgClr>
                    <a:srgbClr val="C00000"/>
                  </a:fgClr>
                  <a:bgClr>
                    <a:schemeClr val="tx1"/>
                  </a:bgClr>
                </a:pattFill>
                <a:effectLst>
                  <a:outerShdw dist="38100" dir="2640000" algn="bl" rotWithShape="0">
                    <a:schemeClr val="tx2">
                      <a:lumMod val="75000"/>
                    </a:schemeClr>
                  </a:outerShdw>
                </a:effectLst>
              </a:rPr>
              <a:t>DEFINE THE PROJECT</a:t>
            </a:r>
            <a:endParaRPr lang="en-ZA" sz="5400" b="1" dirty="0">
              <a:ln w="12700">
                <a:solidFill>
                  <a:srgbClr val="FF0000"/>
                </a:solidFill>
                <a:prstDash val="solid"/>
              </a:ln>
              <a:pattFill prst="diagBrick">
                <a:fgClr>
                  <a:srgbClr val="C00000"/>
                </a:fgClr>
                <a:bgClr>
                  <a:schemeClr val="tx1"/>
                </a:bgClr>
              </a:pattFill>
              <a:effectLst>
                <a:outerShdw dist="38100" dir="2640000" algn="bl" rotWithShape="0">
                  <a:schemeClr val="tx2">
                    <a:lumMod val="75000"/>
                  </a:schemeClr>
                </a:outerShdw>
              </a:effectLst>
            </a:endParaRPr>
          </a:p>
        </p:txBody>
      </p:sp>
    </p:spTree>
    <p:extLst>
      <p:ext uri="{BB962C8B-B14F-4D97-AF65-F5344CB8AC3E}">
        <p14:creationId xmlns:p14="http://schemas.microsoft.com/office/powerpoint/2010/main" val="37042818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447801"/>
            <a:ext cx="9144000" cy="5095876"/>
          </a:xfrm>
        </p:spPr>
        <p:txBody>
          <a:bodyPr>
            <a:normAutofit/>
          </a:bodyPr>
          <a:lstStyle/>
          <a:p>
            <a:pPr marL="0" indent="0">
              <a:buNone/>
            </a:pPr>
            <a:endParaRPr lang="en-ZA" sz="2800" dirty="0">
              <a:solidFill>
                <a:schemeClr val="bg1">
                  <a:lumMod val="65000"/>
                </a:schemeClr>
              </a:solidFill>
            </a:endParaRPr>
          </a:p>
          <a:p>
            <a:endParaRPr lang="en-ZA" sz="2800" dirty="0"/>
          </a:p>
          <a:p>
            <a:endParaRPr lang="en-ZA" sz="2800" dirty="0"/>
          </a:p>
          <a:p>
            <a:endParaRPr lang="en-US" sz="3000" dirty="0" smtClean="0"/>
          </a:p>
          <a:p>
            <a:endParaRPr lang="en-US" sz="4400" b="1" dirty="0">
              <a:solidFill>
                <a:schemeClr val="bg1"/>
              </a:solidFill>
            </a:endParaRPr>
          </a:p>
          <a:p>
            <a:endParaRPr lang="en-US" sz="3000" dirty="0" smtClean="0"/>
          </a:p>
          <a:p>
            <a:pPr marL="0" indent="0">
              <a:buNone/>
            </a:pPr>
            <a:endParaRPr lang="en-US" dirty="0" smtClean="0"/>
          </a:p>
          <a:p>
            <a:pPr marL="0" indent="0">
              <a:buNone/>
            </a:pPr>
            <a:endParaRPr lang="en-US" dirty="0"/>
          </a:p>
        </p:txBody>
      </p:sp>
      <p:pic>
        <p:nvPicPr>
          <p:cNvPr id="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144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1876582" y="369957"/>
            <a:ext cx="5390835" cy="707886"/>
          </a:xfrm>
          <a:prstGeom prst="rect">
            <a:avLst/>
          </a:prstGeom>
          <a:noFill/>
        </p:spPr>
        <p:txBody>
          <a:bodyPr wrap="none" rtlCol="0">
            <a:spAutoFit/>
          </a:bodyPr>
          <a:lstStyle/>
          <a:p>
            <a:pPr algn="ctr"/>
            <a:r>
              <a:rPr lang="en-US" sz="4000" b="1" dirty="0" smtClean="0">
                <a:solidFill>
                  <a:schemeClr val="bg1"/>
                </a:solidFill>
              </a:rPr>
              <a:t>DESCRIBE THE PROBLEM</a:t>
            </a:r>
            <a:endParaRPr lang="en-US" sz="4000" b="1" dirty="0">
              <a:solidFill>
                <a:schemeClr val="bg1"/>
              </a:solidFill>
            </a:endParaRPr>
          </a:p>
        </p:txBody>
      </p:sp>
      <p:sp>
        <p:nvSpPr>
          <p:cNvPr id="6" name="Rectangle 5"/>
          <p:cNvSpPr/>
          <p:nvPr/>
        </p:nvSpPr>
        <p:spPr>
          <a:xfrm>
            <a:off x="381000" y="1653182"/>
            <a:ext cx="8382000" cy="3046988"/>
          </a:xfrm>
          <a:prstGeom prst="rect">
            <a:avLst/>
          </a:prstGeom>
        </p:spPr>
        <p:txBody>
          <a:bodyPr wrap="square">
            <a:spAutoFit/>
          </a:bodyPr>
          <a:lstStyle/>
          <a:p>
            <a:r>
              <a:rPr lang="en-ZA" sz="2400" dirty="0" smtClean="0"/>
              <a:t>Takes </a:t>
            </a:r>
            <a:r>
              <a:rPr lang="en-ZA" sz="2400" dirty="0"/>
              <a:t>the original project </a:t>
            </a:r>
            <a:r>
              <a:rPr lang="en-ZA" sz="2400" dirty="0" smtClean="0"/>
              <a:t>“</a:t>
            </a:r>
            <a:r>
              <a:rPr lang="en-ZA" sz="2400" dirty="0"/>
              <a:t>proposal” and </a:t>
            </a:r>
            <a:r>
              <a:rPr lang="en-ZA" sz="2400" dirty="0" smtClean="0"/>
              <a:t>define </a:t>
            </a:r>
            <a:r>
              <a:rPr lang="en-ZA" sz="2400" dirty="0"/>
              <a:t>it more </a:t>
            </a:r>
            <a:r>
              <a:rPr lang="en-ZA" sz="2400" dirty="0" smtClean="0"/>
              <a:t>precisely</a:t>
            </a:r>
          </a:p>
          <a:p>
            <a:endParaRPr lang="en-ZA" sz="2400" dirty="0" smtClean="0"/>
          </a:p>
          <a:p>
            <a:pPr marL="285750" indent="-285750">
              <a:buFont typeface="Wingdings" panose="05000000000000000000" pitchFamily="2" charset="2"/>
              <a:buChar char="Ø"/>
            </a:pPr>
            <a:r>
              <a:rPr lang="en-ZA" sz="2400" b="1" dirty="0" smtClean="0">
                <a:solidFill>
                  <a:srgbClr val="C00000"/>
                </a:solidFill>
              </a:rPr>
              <a:t>What</a:t>
            </a:r>
            <a:r>
              <a:rPr lang="en-ZA" sz="2400" dirty="0" smtClean="0"/>
              <a:t> </a:t>
            </a:r>
            <a:r>
              <a:rPr lang="en-ZA" sz="2400" dirty="0"/>
              <a:t>does the business unit project sponsor envision as a desired outcome? </a:t>
            </a:r>
            <a:endParaRPr lang="en-ZA" sz="2400" dirty="0" smtClean="0"/>
          </a:p>
          <a:p>
            <a:pPr marL="285750" indent="-285750">
              <a:buFont typeface="Wingdings" panose="05000000000000000000" pitchFamily="2" charset="2"/>
              <a:buChar char="Ø"/>
            </a:pPr>
            <a:endParaRPr lang="en-ZA" sz="2400" dirty="0" smtClean="0"/>
          </a:p>
          <a:p>
            <a:pPr marL="285750" indent="-285750">
              <a:buFont typeface="Wingdings" panose="05000000000000000000" pitchFamily="2" charset="2"/>
              <a:buChar char="Ø"/>
            </a:pPr>
            <a:r>
              <a:rPr lang="en-ZA" sz="2400" b="1" dirty="0" smtClean="0">
                <a:solidFill>
                  <a:srgbClr val="C00000"/>
                </a:solidFill>
              </a:rPr>
              <a:t>Who</a:t>
            </a:r>
            <a:r>
              <a:rPr lang="en-ZA" sz="2400" dirty="0" smtClean="0"/>
              <a:t> </a:t>
            </a:r>
            <a:r>
              <a:rPr lang="en-ZA" sz="2400" dirty="0"/>
              <a:t>are the key stakeholders who are driving this </a:t>
            </a:r>
            <a:r>
              <a:rPr lang="en-ZA" sz="2400" dirty="0" smtClean="0"/>
              <a:t>project</a:t>
            </a:r>
            <a:r>
              <a:rPr lang="en-ZA" sz="2400" dirty="0"/>
              <a:t>? </a:t>
            </a:r>
            <a:endParaRPr lang="en-ZA" sz="2400" dirty="0" smtClean="0"/>
          </a:p>
          <a:p>
            <a:pPr marL="285750" indent="-285750">
              <a:buFont typeface="Wingdings" panose="05000000000000000000" pitchFamily="2" charset="2"/>
              <a:buChar char="Ø"/>
            </a:pPr>
            <a:endParaRPr lang="en-ZA" sz="2400" dirty="0" smtClean="0"/>
          </a:p>
          <a:p>
            <a:pPr marL="285750" indent="-285750">
              <a:buFont typeface="Wingdings" panose="05000000000000000000" pitchFamily="2" charset="2"/>
              <a:buChar char="Ø"/>
            </a:pPr>
            <a:r>
              <a:rPr lang="en-ZA" sz="2400" b="1" dirty="0" smtClean="0">
                <a:solidFill>
                  <a:srgbClr val="C00000"/>
                </a:solidFill>
              </a:rPr>
              <a:t>How </a:t>
            </a:r>
            <a:r>
              <a:rPr lang="en-ZA" sz="2400" dirty="0"/>
              <a:t>will the </a:t>
            </a:r>
            <a:r>
              <a:rPr lang="en-ZA" sz="2400" dirty="0" smtClean="0"/>
              <a:t>end </a:t>
            </a:r>
            <a:r>
              <a:rPr lang="en-ZA" sz="2400" dirty="0"/>
              <a:t>user benefit from this </a:t>
            </a:r>
            <a:r>
              <a:rPr lang="en-ZA" sz="2400" dirty="0" smtClean="0"/>
              <a:t>project</a:t>
            </a:r>
            <a:r>
              <a:rPr lang="en-ZA" sz="2400" dirty="0"/>
              <a:t>? </a:t>
            </a:r>
          </a:p>
        </p:txBody>
      </p:sp>
    </p:spTree>
    <p:extLst>
      <p:ext uri="{BB962C8B-B14F-4D97-AF65-F5344CB8AC3E}">
        <p14:creationId xmlns:p14="http://schemas.microsoft.com/office/powerpoint/2010/main" val="24168526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62400" y="1447801"/>
            <a:ext cx="5181600" cy="5095876"/>
          </a:xfrm>
        </p:spPr>
        <p:txBody>
          <a:bodyPr>
            <a:normAutofit/>
          </a:bodyPr>
          <a:lstStyle/>
          <a:p>
            <a:pPr marL="0" indent="0">
              <a:buNone/>
            </a:pPr>
            <a:endParaRPr lang="en-ZA" sz="2800" dirty="0">
              <a:solidFill>
                <a:schemeClr val="bg1">
                  <a:lumMod val="65000"/>
                </a:schemeClr>
              </a:solidFill>
            </a:endParaRPr>
          </a:p>
          <a:p>
            <a:pPr>
              <a:buClr>
                <a:srgbClr val="C00000"/>
              </a:buClr>
              <a:buFont typeface="Wingdings" panose="05000000000000000000" pitchFamily="2" charset="2"/>
              <a:buChar char="Ø"/>
            </a:pPr>
            <a:r>
              <a:rPr lang="en-ZA" sz="2400" dirty="0" smtClean="0"/>
              <a:t>Identify </a:t>
            </a:r>
            <a:r>
              <a:rPr lang="en-ZA" sz="2400" b="1" dirty="0"/>
              <a:t>skills/knowledge</a:t>
            </a:r>
            <a:r>
              <a:rPr lang="en-ZA" sz="2400" dirty="0"/>
              <a:t> required to </a:t>
            </a:r>
            <a:r>
              <a:rPr lang="en-ZA" sz="2400" dirty="0" smtClean="0"/>
              <a:t>move </a:t>
            </a:r>
            <a:r>
              <a:rPr lang="en-ZA" sz="2400" dirty="0"/>
              <a:t>the project forward </a:t>
            </a:r>
            <a:endParaRPr lang="en-ZA" sz="2400" dirty="0" smtClean="0"/>
          </a:p>
          <a:p>
            <a:pPr>
              <a:buClr>
                <a:srgbClr val="C00000"/>
              </a:buClr>
              <a:buFont typeface="Wingdings" panose="05000000000000000000" pitchFamily="2" charset="2"/>
              <a:buChar char="Ø"/>
            </a:pPr>
            <a:endParaRPr lang="en-ZA" sz="2400" dirty="0" smtClean="0"/>
          </a:p>
          <a:p>
            <a:pPr>
              <a:buClr>
                <a:srgbClr val="C00000"/>
              </a:buClr>
              <a:buFont typeface="Wingdings" panose="05000000000000000000" pitchFamily="2" charset="2"/>
              <a:buChar char="Ø"/>
            </a:pPr>
            <a:r>
              <a:rPr lang="en-ZA" sz="2400" dirty="0" smtClean="0"/>
              <a:t>Identify </a:t>
            </a:r>
            <a:r>
              <a:rPr lang="en-ZA" sz="2400" dirty="0"/>
              <a:t>the </a:t>
            </a:r>
            <a:r>
              <a:rPr lang="en-ZA" sz="2400" b="1" dirty="0"/>
              <a:t>resource</a:t>
            </a:r>
            <a:r>
              <a:rPr lang="en-ZA" sz="2400" dirty="0"/>
              <a:t> </a:t>
            </a:r>
            <a:r>
              <a:rPr lang="en-ZA" sz="2400" dirty="0" smtClean="0"/>
              <a:t>area from whence </a:t>
            </a:r>
            <a:r>
              <a:rPr lang="en-ZA" sz="2400" dirty="0"/>
              <a:t>these skills/knowledge will be obtained </a:t>
            </a:r>
            <a:endParaRPr lang="en-ZA" sz="2400" dirty="0" smtClean="0"/>
          </a:p>
          <a:p>
            <a:pPr>
              <a:buClr>
                <a:srgbClr val="C00000"/>
              </a:buClr>
              <a:buFont typeface="Wingdings" panose="05000000000000000000" pitchFamily="2" charset="2"/>
              <a:buChar char="Ø"/>
            </a:pPr>
            <a:endParaRPr lang="en-ZA" sz="2400" dirty="0" smtClean="0"/>
          </a:p>
          <a:p>
            <a:pPr>
              <a:buClr>
                <a:srgbClr val="C00000"/>
              </a:buClr>
              <a:buFont typeface="Wingdings" panose="05000000000000000000" pitchFamily="2" charset="2"/>
              <a:buChar char="Ø"/>
            </a:pPr>
            <a:r>
              <a:rPr lang="en-ZA" sz="2400" dirty="0" smtClean="0"/>
              <a:t>Estimate </a:t>
            </a:r>
            <a:r>
              <a:rPr lang="en-ZA" sz="2400" dirty="0"/>
              <a:t>% </a:t>
            </a:r>
            <a:r>
              <a:rPr lang="en-ZA" sz="2400" b="1" dirty="0"/>
              <a:t>time</a:t>
            </a:r>
            <a:r>
              <a:rPr lang="en-ZA" sz="2400" dirty="0"/>
              <a:t> required for the </a:t>
            </a:r>
            <a:r>
              <a:rPr lang="en-ZA" sz="2400" dirty="0" smtClean="0"/>
              <a:t>project</a:t>
            </a:r>
            <a:endParaRPr lang="en-US" sz="2400" dirty="0" smtClean="0"/>
          </a:p>
          <a:p>
            <a:pPr marL="0" indent="0">
              <a:buNone/>
            </a:pPr>
            <a:endParaRPr lang="en-US" dirty="0"/>
          </a:p>
        </p:txBody>
      </p:sp>
      <p:pic>
        <p:nvPicPr>
          <p:cNvPr id="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144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1226340" y="511314"/>
            <a:ext cx="6691319" cy="707886"/>
          </a:xfrm>
          <a:prstGeom prst="rect">
            <a:avLst/>
          </a:prstGeom>
          <a:noFill/>
        </p:spPr>
        <p:txBody>
          <a:bodyPr wrap="none" rtlCol="0">
            <a:spAutoFit/>
          </a:bodyPr>
          <a:lstStyle/>
          <a:p>
            <a:pPr algn="ctr"/>
            <a:r>
              <a:rPr lang="en-US" sz="4000" b="1" dirty="0" smtClean="0">
                <a:solidFill>
                  <a:schemeClr val="bg1"/>
                </a:solidFill>
              </a:rPr>
              <a:t>IDENTIFY PROJECT RESOURCES</a:t>
            </a:r>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3400" y="1905000"/>
            <a:ext cx="3238500" cy="3810000"/>
          </a:xfrm>
          <a:prstGeom prst="rect">
            <a:avLst/>
          </a:prstGeom>
        </p:spPr>
      </p:pic>
    </p:spTree>
    <p:extLst>
      <p:ext uri="{BB962C8B-B14F-4D97-AF65-F5344CB8AC3E}">
        <p14:creationId xmlns:p14="http://schemas.microsoft.com/office/powerpoint/2010/main" val="140603762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447801"/>
            <a:ext cx="9144000" cy="5095876"/>
          </a:xfrm>
        </p:spPr>
        <p:txBody>
          <a:bodyPr>
            <a:normAutofit/>
          </a:bodyPr>
          <a:lstStyle/>
          <a:p>
            <a:pPr marL="0" indent="0">
              <a:buNone/>
            </a:pPr>
            <a:endParaRPr lang="en-ZA" sz="2800" dirty="0">
              <a:solidFill>
                <a:schemeClr val="bg1">
                  <a:lumMod val="65000"/>
                </a:schemeClr>
              </a:solidFill>
            </a:endParaRPr>
          </a:p>
          <a:p>
            <a:endParaRPr lang="en-ZA" sz="2800" dirty="0"/>
          </a:p>
          <a:p>
            <a:endParaRPr lang="en-ZA" sz="2800" dirty="0"/>
          </a:p>
          <a:p>
            <a:endParaRPr lang="en-US" sz="3000" dirty="0" smtClean="0"/>
          </a:p>
          <a:p>
            <a:endParaRPr lang="en-US" sz="4400" b="1" dirty="0">
              <a:solidFill>
                <a:schemeClr val="bg1"/>
              </a:solidFill>
            </a:endParaRPr>
          </a:p>
          <a:p>
            <a:endParaRPr lang="en-US" sz="3000" dirty="0" smtClean="0"/>
          </a:p>
          <a:p>
            <a:pPr marL="0" indent="0">
              <a:buNone/>
            </a:pPr>
            <a:endParaRPr lang="en-US" dirty="0" smtClean="0"/>
          </a:p>
          <a:p>
            <a:pPr marL="0" indent="0">
              <a:buNone/>
            </a:pPr>
            <a:endParaRPr lang="en-US" dirty="0"/>
          </a:p>
        </p:txBody>
      </p:sp>
      <p:pic>
        <p:nvPicPr>
          <p:cNvPr id="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144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838201" y="3534074"/>
            <a:ext cx="7356458" cy="923330"/>
          </a:xfrm>
          <a:prstGeom prst="rect">
            <a:avLst/>
          </a:prstGeom>
          <a:noFill/>
          <a:ln w="57150">
            <a:solidFill>
              <a:srgbClr val="C00000"/>
            </a:solidFill>
          </a:ln>
          <a:effectLst>
            <a:glow rad="101600">
              <a:schemeClr val="accent2">
                <a:satMod val="175000"/>
                <a:alpha val="40000"/>
              </a:schemeClr>
            </a:glow>
            <a:innerShdw blurRad="63500" dist="50800" dir="13500000">
              <a:prstClr val="black">
                <a:alpha val="50000"/>
              </a:prstClr>
            </a:innerShdw>
          </a:effectLst>
        </p:spPr>
        <p:txBody>
          <a:bodyPr wrap="square" lIns="91440" tIns="45720" rIns="91440" bIns="45720">
            <a:spAutoFit/>
            <a:scene3d>
              <a:camera prst="perspectiveFront"/>
              <a:lightRig rig="threePt" dir="t"/>
            </a:scene3d>
          </a:bodyPr>
          <a:lstStyle/>
          <a:p>
            <a:pPr algn="ctr"/>
            <a:r>
              <a:rPr lang="en-ZA" sz="5400" b="1" dirty="0" smtClean="0">
                <a:ln w="12700">
                  <a:solidFill>
                    <a:srgbClr val="FF0000"/>
                  </a:solidFill>
                  <a:prstDash val="solid"/>
                </a:ln>
                <a:pattFill prst="diagBrick">
                  <a:fgClr>
                    <a:srgbClr val="C00000"/>
                  </a:fgClr>
                  <a:bgClr>
                    <a:schemeClr val="tx1"/>
                  </a:bgClr>
                </a:pattFill>
                <a:effectLst>
                  <a:outerShdw dist="38100" dir="2640000" algn="bl" rotWithShape="0">
                    <a:schemeClr val="tx2">
                      <a:lumMod val="75000"/>
                    </a:schemeClr>
                  </a:outerShdw>
                </a:effectLst>
              </a:rPr>
              <a:t>DEVELOP THE PLAN</a:t>
            </a:r>
            <a:endParaRPr lang="en-ZA" sz="5400" b="1" dirty="0">
              <a:ln w="12700">
                <a:solidFill>
                  <a:srgbClr val="FF0000"/>
                </a:solidFill>
                <a:prstDash val="solid"/>
              </a:ln>
              <a:pattFill prst="diagBrick">
                <a:fgClr>
                  <a:srgbClr val="C00000"/>
                </a:fgClr>
                <a:bgClr>
                  <a:schemeClr val="tx1"/>
                </a:bgClr>
              </a:pattFill>
              <a:effectLst>
                <a:outerShdw dist="38100" dir="2640000" algn="bl" rotWithShape="0">
                  <a:schemeClr val="tx2">
                    <a:lumMod val="75000"/>
                  </a:schemeClr>
                </a:outerShdw>
              </a:effectLst>
            </a:endParaRPr>
          </a:p>
        </p:txBody>
      </p:sp>
    </p:spTree>
    <p:extLst>
      <p:ext uri="{BB962C8B-B14F-4D97-AF65-F5344CB8AC3E}">
        <p14:creationId xmlns:p14="http://schemas.microsoft.com/office/powerpoint/2010/main" val="8101509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 y="1687652"/>
            <a:ext cx="8458199" cy="4843231"/>
          </a:xfrm>
          <a:prstGeom prst="rect">
            <a:avLst/>
          </a:prstGeom>
        </p:spPr>
      </p:pic>
      <p:sp>
        <p:nvSpPr>
          <p:cNvPr id="3" name="Content Placeholder 2"/>
          <p:cNvSpPr>
            <a:spLocks noGrp="1"/>
          </p:cNvSpPr>
          <p:nvPr>
            <p:ph idx="1"/>
          </p:nvPr>
        </p:nvSpPr>
        <p:spPr>
          <a:xfrm>
            <a:off x="2057400" y="1872525"/>
            <a:ext cx="4648200" cy="4473483"/>
          </a:xfrm>
          <a:solidFill>
            <a:schemeClr val="bg1"/>
          </a:solidFill>
          <a:effectLst>
            <a:softEdge rad="127000"/>
          </a:effectLst>
        </p:spPr>
        <p:txBody>
          <a:bodyPr>
            <a:normAutofit/>
          </a:bodyPr>
          <a:lstStyle/>
          <a:p>
            <a:pPr>
              <a:lnSpc>
                <a:spcPct val="80000"/>
              </a:lnSpc>
              <a:buClr>
                <a:srgbClr val="C00000"/>
              </a:buClr>
              <a:buFont typeface="Wingdings" panose="05000000000000000000" pitchFamily="2" charset="2"/>
              <a:buChar char="v"/>
            </a:pPr>
            <a:endParaRPr lang="en-US" sz="2400" dirty="0" smtClean="0"/>
          </a:p>
          <a:p>
            <a:pPr lvl="2">
              <a:lnSpc>
                <a:spcPct val="80000"/>
              </a:lnSpc>
              <a:buClr>
                <a:srgbClr val="C00000"/>
              </a:buClr>
              <a:buFont typeface="Wingdings" panose="05000000000000000000" pitchFamily="2" charset="2"/>
              <a:buChar char="v"/>
            </a:pPr>
            <a:r>
              <a:rPr lang="en-US" sz="2800" dirty="0" smtClean="0">
                <a:solidFill>
                  <a:schemeClr val="bg1">
                    <a:lumMod val="65000"/>
                  </a:schemeClr>
                </a:solidFill>
              </a:rPr>
              <a:t> </a:t>
            </a:r>
            <a:r>
              <a:rPr lang="en-US" sz="2800" dirty="0" smtClean="0"/>
              <a:t>Key terms</a:t>
            </a:r>
          </a:p>
          <a:p>
            <a:pPr lvl="2">
              <a:lnSpc>
                <a:spcPct val="80000"/>
              </a:lnSpc>
              <a:buClr>
                <a:srgbClr val="C00000"/>
              </a:buClr>
              <a:buFont typeface="Wingdings" panose="05000000000000000000" pitchFamily="2" charset="2"/>
              <a:buChar char="v"/>
            </a:pPr>
            <a:endParaRPr lang="en-US" sz="2800" dirty="0" smtClean="0"/>
          </a:p>
          <a:p>
            <a:pPr lvl="2">
              <a:lnSpc>
                <a:spcPct val="80000"/>
              </a:lnSpc>
              <a:buClr>
                <a:srgbClr val="C00000"/>
              </a:buClr>
              <a:buFont typeface="Wingdings" panose="05000000000000000000" pitchFamily="2" charset="2"/>
              <a:buChar char="v"/>
            </a:pPr>
            <a:r>
              <a:rPr lang="en-US" sz="2800" dirty="0" smtClean="0"/>
              <a:t> </a:t>
            </a:r>
            <a:r>
              <a:rPr lang="en-US" sz="2800" dirty="0" smtClean="0">
                <a:solidFill>
                  <a:schemeClr val="bg1">
                    <a:lumMod val="65000"/>
                  </a:schemeClr>
                </a:solidFill>
              </a:rPr>
              <a:t>Project Life Cycle</a:t>
            </a:r>
          </a:p>
          <a:p>
            <a:pPr lvl="3">
              <a:lnSpc>
                <a:spcPct val="80000"/>
              </a:lnSpc>
              <a:buClr>
                <a:srgbClr val="C00000"/>
              </a:buClr>
              <a:buFont typeface="Wingdings" panose="05000000000000000000" pitchFamily="2" charset="2"/>
              <a:buChar char="v"/>
            </a:pPr>
            <a:r>
              <a:rPr lang="en-US" sz="2400" dirty="0" smtClean="0">
                <a:solidFill>
                  <a:schemeClr val="bg1">
                    <a:lumMod val="65000"/>
                  </a:schemeClr>
                </a:solidFill>
              </a:rPr>
              <a:t> Initiation the project</a:t>
            </a:r>
          </a:p>
          <a:p>
            <a:pPr lvl="3">
              <a:lnSpc>
                <a:spcPct val="80000"/>
              </a:lnSpc>
              <a:buClr>
                <a:srgbClr val="C00000"/>
              </a:buClr>
              <a:buFont typeface="Wingdings" panose="05000000000000000000" pitchFamily="2" charset="2"/>
              <a:buChar char="v"/>
            </a:pPr>
            <a:r>
              <a:rPr lang="en-US" sz="2400" dirty="0" smtClean="0">
                <a:solidFill>
                  <a:schemeClr val="bg1">
                    <a:lumMod val="65000"/>
                  </a:schemeClr>
                </a:solidFill>
              </a:rPr>
              <a:t> Defining the project</a:t>
            </a:r>
          </a:p>
          <a:p>
            <a:pPr lvl="3">
              <a:lnSpc>
                <a:spcPct val="80000"/>
              </a:lnSpc>
              <a:buClr>
                <a:srgbClr val="C00000"/>
              </a:buClr>
              <a:buFont typeface="Wingdings" panose="05000000000000000000" pitchFamily="2" charset="2"/>
              <a:buChar char="v"/>
            </a:pPr>
            <a:r>
              <a:rPr lang="en-US" sz="2400" dirty="0" smtClean="0">
                <a:solidFill>
                  <a:schemeClr val="bg1">
                    <a:lumMod val="65000"/>
                  </a:schemeClr>
                </a:solidFill>
              </a:rPr>
              <a:t> Defining the plan</a:t>
            </a:r>
          </a:p>
          <a:p>
            <a:pPr lvl="3">
              <a:lnSpc>
                <a:spcPct val="80000"/>
              </a:lnSpc>
              <a:buClr>
                <a:srgbClr val="C00000"/>
              </a:buClr>
              <a:buFont typeface="Wingdings" panose="05000000000000000000" pitchFamily="2" charset="2"/>
              <a:buChar char="v"/>
            </a:pPr>
            <a:r>
              <a:rPr lang="en-US" sz="2400" dirty="0" smtClean="0">
                <a:solidFill>
                  <a:schemeClr val="bg1">
                    <a:lumMod val="65000"/>
                  </a:schemeClr>
                </a:solidFill>
              </a:rPr>
              <a:t> Implementation</a:t>
            </a:r>
          </a:p>
          <a:p>
            <a:pPr lvl="3">
              <a:lnSpc>
                <a:spcPct val="80000"/>
              </a:lnSpc>
              <a:buClr>
                <a:srgbClr val="C00000"/>
              </a:buClr>
              <a:buFont typeface="Wingdings" panose="05000000000000000000" pitchFamily="2" charset="2"/>
              <a:buChar char="v"/>
            </a:pPr>
            <a:r>
              <a:rPr lang="en-US" sz="2400" dirty="0" smtClean="0">
                <a:solidFill>
                  <a:schemeClr val="bg1">
                    <a:lumMod val="65000"/>
                  </a:schemeClr>
                </a:solidFill>
              </a:rPr>
              <a:t> Closure</a:t>
            </a:r>
          </a:p>
          <a:p>
            <a:pPr lvl="3">
              <a:lnSpc>
                <a:spcPct val="80000"/>
              </a:lnSpc>
              <a:buClr>
                <a:srgbClr val="C00000"/>
              </a:buClr>
              <a:buFont typeface="Wingdings" panose="05000000000000000000" pitchFamily="2" charset="2"/>
              <a:buChar char="v"/>
            </a:pPr>
            <a:endParaRPr lang="en-US" sz="2400" dirty="0" smtClean="0">
              <a:solidFill>
                <a:schemeClr val="bg1">
                  <a:lumMod val="65000"/>
                </a:schemeClr>
              </a:solidFill>
            </a:endParaRPr>
          </a:p>
          <a:p>
            <a:pPr lvl="2">
              <a:lnSpc>
                <a:spcPct val="80000"/>
              </a:lnSpc>
              <a:buClr>
                <a:srgbClr val="C00000"/>
              </a:buClr>
              <a:buFont typeface="Wingdings" panose="05000000000000000000" pitchFamily="2" charset="2"/>
              <a:buChar char="v"/>
            </a:pPr>
            <a:r>
              <a:rPr lang="en-US" sz="2800" dirty="0" smtClean="0">
                <a:solidFill>
                  <a:schemeClr val="bg1">
                    <a:lumMod val="65000"/>
                  </a:schemeClr>
                </a:solidFill>
              </a:rPr>
              <a:t> Success vs Failure</a:t>
            </a:r>
            <a:endParaRPr lang="en-US" sz="2800" dirty="0">
              <a:solidFill>
                <a:schemeClr val="bg1">
                  <a:lumMod val="65000"/>
                </a:schemeClr>
              </a:solidFill>
            </a:endParaRPr>
          </a:p>
          <a:p>
            <a:pPr lvl="2">
              <a:lnSpc>
                <a:spcPct val="80000"/>
              </a:lnSpc>
            </a:pPr>
            <a:endParaRPr lang="en-US" dirty="0" smtClean="0">
              <a:solidFill>
                <a:schemeClr val="bg1">
                  <a:lumMod val="65000"/>
                </a:schemeClr>
              </a:solidFill>
            </a:endParaRPr>
          </a:p>
          <a:p>
            <a:pPr marL="0" indent="0">
              <a:buNone/>
            </a:pPr>
            <a:endParaRPr lang="en-ZA" sz="2800" dirty="0"/>
          </a:p>
          <a:p>
            <a:endParaRPr lang="en-ZA" sz="2800" dirty="0"/>
          </a:p>
          <a:p>
            <a:endParaRPr lang="en-ZA" sz="2800" dirty="0"/>
          </a:p>
          <a:p>
            <a:endParaRPr lang="en-US" sz="3000" dirty="0" smtClean="0"/>
          </a:p>
          <a:p>
            <a:endParaRPr lang="en-US" sz="4400" b="1" dirty="0">
              <a:solidFill>
                <a:schemeClr val="bg1"/>
              </a:solidFill>
            </a:endParaRPr>
          </a:p>
          <a:p>
            <a:endParaRPr lang="en-US" sz="3000" dirty="0" smtClean="0"/>
          </a:p>
          <a:p>
            <a:pPr marL="0" indent="0">
              <a:buNone/>
            </a:pPr>
            <a:endParaRPr lang="en-US" dirty="0" smtClean="0"/>
          </a:p>
          <a:p>
            <a:pPr marL="0" indent="0">
              <a:buNone/>
            </a:pPr>
            <a:endParaRPr lang="en-US" dirty="0"/>
          </a:p>
        </p:txBody>
      </p:sp>
      <p:pic>
        <p:nvPicPr>
          <p:cNvPr id="1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144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3558293" y="369957"/>
            <a:ext cx="2027414" cy="707886"/>
          </a:xfrm>
          <a:prstGeom prst="rect">
            <a:avLst/>
          </a:prstGeom>
          <a:noFill/>
        </p:spPr>
        <p:txBody>
          <a:bodyPr wrap="none" rtlCol="0">
            <a:spAutoFit/>
          </a:bodyPr>
          <a:lstStyle/>
          <a:p>
            <a:pPr algn="ctr"/>
            <a:r>
              <a:rPr lang="en-US" sz="4000" b="1" dirty="0" smtClean="0">
                <a:solidFill>
                  <a:schemeClr val="bg1"/>
                </a:solidFill>
              </a:rPr>
              <a:t>AGENDA</a:t>
            </a:r>
            <a:endParaRPr lang="en-US" sz="4000" b="1" dirty="0">
              <a:solidFill>
                <a:schemeClr val="bg1"/>
              </a:solidFill>
            </a:endParaRPr>
          </a:p>
        </p:txBody>
      </p:sp>
    </p:spTree>
    <p:extLst>
      <p:ext uri="{BB962C8B-B14F-4D97-AF65-F5344CB8AC3E}">
        <p14:creationId xmlns:p14="http://schemas.microsoft.com/office/powerpoint/2010/main" val="23486416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447801"/>
            <a:ext cx="9144000" cy="5095876"/>
          </a:xfrm>
        </p:spPr>
        <p:txBody>
          <a:bodyPr>
            <a:normAutofit/>
          </a:bodyPr>
          <a:lstStyle/>
          <a:p>
            <a:pPr>
              <a:buNone/>
              <a:defRPr/>
            </a:pPr>
            <a:endParaRPr lang="en-US" sz="2800" b="1" dirty="0"/>
          </a:p>
          <a:p>
            <a:pPr>
              <a:spcBef>
                <a:spcPts val="0"/>
              </a:spcBef>
              <a:spcAft>
                <a:spcPts val="600"/>
              </a:spcAft>
              <a:defRPr/>
            </a:pPr>
            <a:endParaRPr lang="en-ZA" altLang="en-US" sz="2200" dirty="0"/>
          </a:p>
          <a:p>
            <a:pPr>
              <a:spcBef>
                <a:spcPts val="0"/>
              </a:spcBef>
              <a:spcAft>
                <a:spcPts val="600"/>
              </a:spcAft>
              <a:defRPr/>
            </a:pPr>
            <a:endParaRPr lang="en-ZA" altLang="en-US" sz="2200" dirty="0" smtClean="0"/>
          </a:p>
          <a:p>
            <a:pPr lvl="1">
              <a:spcBef>
                <a:spcPts val="0"/>
              </a:spcBef>
              <a:spcAft>
                <a:spcPts val="600"/>
              </a:spcAft>
              <a:defRPr/>
            </a:pPr>
            <a:endParaRPr lang="en-ZA" sz="1400" dirty="0"/>
          </a:p>
          <a:p>
            <a:pPr>
              <a:spcBef>
                <a:spcPts val="0"/>
              </a:spcBef>
              <a:spcAft>
                <a:spcPts val="600"/>
              </a:spcAft>
              <a:defRPr/>
            </a:pPr>
            <a:endParaRPr lang="en-ZA" altLang="en-US" sz="1400" dirty="0" smtClean="0"/>
          </a:p>
          <a:p>
            <a:pPr marL="0" indent="0">
              <a:buNone/>
            </a:pPr>
            <a:endParaRPr lang="en-ZA" sz="2800" dirty="0"/>
          </a:p>
          <a:p>
            <a:endParaRPr lang="en-ZA" sz="2800" dirty="0"/>
          </a:p>
          <a:p>
            <a:endParaRPr lang="en-ZA" sz="2800" dirty="0"/>
          </a:p>
          <a:p>
            <a:endParaRPr lang="en-US" sz="3000" dirty="0" smtClean="0"/>
          </a:p>
          <a:p>
            <a:endParaRPr lang="en-US" sz="4400" b="1" dirty="0">
              <a:solidFill>
                <a:schemeClr val="bg1"/>
              </a:solidFill>
            </a:endParaRPr>
          </a:p>
          <a:p>
            <a:endParaRPr lang="en-US" sz="3000" dirty="0" smtClean="0"/>
          </a:p>
          <a:p>
            <a:pPr marL="0" indent="0">
              <a:buNone/>
            </a:pPr>
            <a:endParaRPr lang="en-US" dirty="0" smtClean="0"/>
          </a:p>
          <a:p>
            <a:pPr marL="0" indent="0">
              <a:buNone/>
            </a:pPr>
            <a:endParaRPr lang="en-US" dirty="0"/>
          </a:p>
        </p:txBody>
      </p:sp>
      <p:pic>
        <p:nvPicPr>
          <p:cNvPr id="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144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0351" y="723900"/>
            <a:ext cx="8703297" cy="5628132"/>
          </a:xfrm>
          <a:prstGeom prst="rect">
            <a:avLst/>
          </a:prstGeom>
          <a:ln w="73025">
            <a:solidFill>
              <a:schemeClr val="bg2">
                <a:lumMod val="25000"/>
              </a:schemeClr>
            </a:solidFill>
          </a:ln>
          <a:effectLst>
            <a:reflection blurRad="6350" stA="52000" endA="300" endPos="7000" dir="5400000" sy="-100000" algn="bl" rotWithShape="0"/>
          </a:effectLst>
        </p:spPr>
      </p:pic>
    </p:spTree>
    <p:extLst>
      <p:ext uri="{BB962C8B-B14F-4D97-AF65-F5344CB8AC3E}">
        <p14:creationId xmlns:p14="http://schemas.microsoft.com/office/powerpoint/2010/main" val="85071358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25544" y="1447801"/>
            <a:ext cx="8718456" cy="5095876"/>
          </a:xfrm>
        </p:spPr>
        <p:txBody>
          <a:bodyPr>
            <a:normAutofit/>
          </a:bodyPr>
          <a:lstStyle/>
          <a:p>
            <a:pPr>
              <a:lnSpc>
                <a:spcPct val="80000"/>
              </a:lnSpc>
              <a:buFont typeface="Wingdings" panose="05000000000000000000" pitchFamily="2" charset="2"/>
              <a:buChar char="Ø"/>
            </a:pPr>
            <a:endParaRPr lang="en-US" sz="2200" dirty="0" smtClean="0"/>
          </a:p>
          <a:p>
            <a:pPr>
              <a:spcBef>
                <a:spcPct val="50000"/>
              </a:spcBef>
              <a:buClr>
                <a:srgbClr val="C00000"/>
              </a:buClr>
              <a:buFont typeface="Wingdings" panose="05000000000000000000" pitchFamily="2" charset="2"/>
              <a:buChar char="Ø"/>
            </a:pPr>
            <a:r>
              <a:rPr lang="en-GB" altLang="en-US" sz="2400" dirty="0">
                <a:latin typeface="Arial" panose="020B0604020202020204" pitchFamily="34" charset="0"/>
              </a:rPr>
              <a:t>Create </a:t>
            </a:r>
            <a:r>
              <a:rPr lang="en-GB" altLang="en-US" sz="2400" dirty="0" smtClean="0">
                <a:latin typeface="Arial" panose="020B0604020202020204" pitchFamily="34" charset="0"/>
              </a:rPr>
              <a:t>a project plan</a:t>
            </a:r>
            <a:endParaRPr lang="en-GB" altLang="en-US" sz="2400" dirty="0">
              <a:latin typeface="Arial" panose="020B0604020202020204" pitchFamily="34" charset="0"/>
            </a:endParaRPr>
          </a:p>
          <a:p>
            <a:pPr>
              <a:spcBef>
                <a:spcPct val="50000"/>
              </a:spcBef>
              <a:buClr>
                <a:srgbClr val="C00000"/>
              </a:buClr>
              <a:buFont typeface="Wingdings" panose="05000000000000000000" pitchFamily="2" charset="2"/>
              <a:buChar char="Ø"/>
            </a:pPr>
            <a:r>
              <a:rPr lang="en-GB" altLang="en-US" sz="2400" dirty="0">
                <a:latin typeface="Arial" panose="020B0604020202020204" pitchFamily="34" charset="0"/>
              </a:rPr>
              <a:t>Be clear of scope and objectives</a:t>
            </a:r>
          </a:p>
          <a:p>
            <a:pPr>
              <a:spcBef>
                <a:spcPct val="50000"/>
              </a:spcBef>
              <a:buClr>
                <a:srgbClr val="C00000"/>
              </a:buClr>
              <a:buFont typeface="Wingdings" panose="05000000000000000000" pitchFamily="2" charset="2"/>
              <a:buChar char="Ø"/>
            </a:pPr>
            <a:r>
              <a:rPr lang="en-GB" altLang="en-US" sz="2400" dirty="0">
                <a:latin typeface="Arial" panose="020B0604020202020204" pitchFamily="34" charset="0"/>
              </a:rPr>
              <a:t>Establish clear statement of what is to be </a:t>
            </a:r>
            <a:r>
              <a:rPr lang="en-GB" altLang="en-US" sz="2400" dirty="0" smtClean="0">
                <a:latin typeface="Arial" panose="020B0604020202020204" pitchFamily="34" charset="0"/>
              </a:rPr>
              <a:t>done</a:t>
            </a:r>
            <a:endParaRPr lang="en-GB" altLang="en-US" sz="2400" dirty="0">
              <a:latin typeface="Arial" panose="020B0604020202020204" pitchFamily="34" charset="0"/>
            </a:endParaRPr>
          </a:p>
          <a:p>
            <a:pPr>
              <a:spcBef>
                <a:spcPct val="50000"/>
              </a:spcBef>
              <a:buClr>
                <a:srgbClr val="C00000"/>
              </a:buClr>
              <a:buFont typeface="Wingdings" panose="05000000000000000000" pitchFamily="2" charset="2"/>
              <a:buChar char="Ø"/>
            </a:pPr>
            <a:r>
              <a:rPr lang="en-GB" altLang="en-US" sz="2400" dirty="0">
                <a:latin typeface="Arial" panose="020B0604020202020204" pitchFamily="34" charset="0"/>
              </a:rPr>
              <a:t>Establish </a:t>
            </a:r>
            <a:r>
              <a:rPr lang="en-GB" altLang="en-US" sz="2400" dirty="0" smtClean="0">
                <a:latin typeface="Arial" panose="020B0604020202020204" pitchFamily="34" charset="0"/>
              </a:rPr>
              <a:t>risks </a:t>
            </a:r>
            <a:r>
              <a:rPr lang="en-GB" altLang="en-US" sz="2400" dirty="0">
                <a:latin typeface="Arial" panose="020B0604020202020204" pitchFamily="34" charset="0"/>
              </a:rPr>
              <a:t>to be </a:t>
            </a:r>
            <a:r>
              <a:rPr lang="en-GB" altLang="en-US" sz="2400" dirty="0" smtClean="0">
                <a:latin typeface="Arial" panose="020B0604020202020204" pitchFamily="34" charset="0"/>
              </a:rPr>
              <a:t>managed</a:t>
            </a:r>
            <a:endParaRPr lang="en-GB" altLang="en-US" sz="2400" dirty="0">
              <a:latin typeface="Arial" panose="020B0604020202020204" pitchFamily="34" charset="0"/>
            </a:endParaRPr>
          </a:p>
          <a:p>
            <a:pPr>
              <a:spcBef>
                <a:spcPct val="50000"/>
              </a:spcBef>
              <a:buClr>
                <a:srgbClr val="C00000"/>
              </a:buClr>
              <a:buFont typeface="Wingdings" panose="05000000000000000000" pitchFamily="2" charset="2"/>
              <a:buChar char="Ø"/>
            </a:pPr>
            <a:r>
              <a:rPr lang="en-GB" altLang="en-US" sz="2400" dirty="0">
                <a:latin typeface="Arial" panose="020B0604020202020204" pitchFamily="34" charset="0"/>
              </a:rPr>
              <a:t>Establish </a:t>
            </a:r>
            <a:r>
              <a:rPr lang="en-GB" altLang="en-US" sz="2400" dirty="0" smtClean="0">
                <a:latin typeface="Arial" panose="020B0604020202020204" pitchFamily="34" charset="0"/>
              </a:rPr>
              <a:t>costs </a:t>
            </a:r>
            <a:r>
              <a:rPr lang="en-GB" altLang="en-US" sz="2400" dirty="0">
                <a:latin typeface="Arial" panose="020B0604020202020204" pitchFamily="34" charset="0"/>
              </a:rPr>
              <a:t>and </a:t>
            </a:r>
            <a:r>
              <a:rPr lang="en-GB" altLang="en-US" sz="2400" dirty="0" smtClean="0">
                <a:latin typeface="Arial" panose="020B0604020202020204" pitchFamily="34" charset="0"/>
              </a:rPr>
              <a:t>durations</a:t>
            </a:r>
            <a:endParaRPr lang="en-GB" altLang="en-US" sz="2400" dirty="0">
              <a:latin typeface="Arial" panose="020B0604020202020204" pitchFamily="34" charset="0"/>
            </a:endParaRPr>
          </a:p>
          <a:p>
            <a:pPr>
              <a:spcBef>
                <a:spcPct val="50000"/>
              </a:spcBef>
              <a:buClr>
                <a:srgbClr val="C00000"/>
              </a:buClr>
              <a:buFont typeface="Wingdings" panose="05000000000000000000" pitchFamily="2" charset="2"/>
              <a:buChar char="Ø"/>
            </a:pPr>
            <a:r>
              <a:rPr lang="en-GB" altLang="en-US" sz="2400" dirty="0">
                <a:latin typeface="Arial" panose="020B0604020202020204" pitchFamily="34" charset="0"/>
              </a:rPr>
              <a:t>Establish </a:t>
            </a:r>
            <a:r>
              <a:rPr lang="en-GB" altLang="en-US" sz="2400" dirty="0" smtClean="0">
                <a:latin typeface="Arial" panose="020B0604020202020204" pitchFamily="34" charset="0"/>
              </a:rPr>
              <a:t>resources required</a:t>
            </a:r>
            <a:endParaRPr lang="en-GB" altLang="en-US" sz="2400" dirty="0">
              <a:latin typeface="Arial" panose="020B0604020202020204" pitchFamily="34" charset="0"/>
            </a:endParaRPr>
          </a:p>
          <a:p>
            <a:pPr marL="0" indent="0">
              <a:buNone/>
            </a:pPr>
            <a:endParaRPr lang="en-ZA" sz="2800" dirty="0"/>
          </a:p>
          <a:p>
            <a:endParaRPr lang="en-ZA" sz="2800" dirty="0"/>
          </a:p>
          <a:p>
            <a:endParaRPr lang="en-ZA" sz="2800" dirty="0"/>
          </a:p>
          <a:p>
            <a:endParaRPr lang="en-US" sz="3000" dirty="0" smtClean="0"/>
          </a:p>
          <a:p>
            <a:endParaRPr lang="en-US" sz="4400" b="1" dirty="0">
              <a:solidFill>
                <a:schemeClr val="bg1"/>
              </a:solidFill>
            </a:endParaRPr>
          </a:p>
          <a:p>
            <a:endParaRPr lang="en-US" sz="3000" dirty="0" smtClean="0"/>
          </a:p>
          <a:p>
            <a:pPr marL="0" indent="0">
              <a:buNone/>
            </a:pPr>
            <a:endParaRPr lang="en-US" dirty="0" smtClean="0"/>
          </a:p>
          <a:p>
            <a:pPr marL="0" indent="0">
              <a:buNone/>
            </a:pPr>
            <a:endParaRPr lang="en-US" dirty="0"/>
          </a:p>
        </p:txBody>
      </p:sp>
      <p:pic>
        <p:nvPicPr>
          <p:cNvPr id="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144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425544" y="369957"/>
            <a:ext cx="8292911" cy="707886"/>
          </a:xfrm>
          <a:prstGeom prst="rect">
            <a:avLst/>
          </a:prstGeom>
          <a:noFill/>
        </p:spPr>
        <p:txBody>
          <a:bodyPr wrap="none" rtlCol="0">
            <a:spAutoFit/>
          </a:bodyPr>
          <a:lstStyle/>
          <a:p>
            <a:pPr algn="ctr"/>
            <a:r>
              <a:rPr lang="en-US" sz="4000" b="1" dirty="0" smtClean="0">
                <a:solidFill>
                  <a:schemeClr val="bg1"/>
                </a:solidFill>
              </a:rPr>
              <a:t>KEY POINTS - PROJECT MANAGEMENT</a:t>
            </a:r>
            <a:endParaRPr lang="en-US" sz="4000" b="1" dirty="0">
              <a:solidFill>
                <a:schemeClr val="bg1"/>
              </a:solidFill>
            </a:endParaRPr>
          </a:p>
        </p:txBody>
      </p:sp>
    </p:spTree>
    <p:extLst>
      <p:ext uri="{BB962C8B-B14F-4D97-AF65-F5344CB8AC3E}">
        <p14:creationId xmlns:p14="http://schemas.microsoft.com/office/powerpoint/2010/main" val="158583097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1447801"/>
            <a:ext cx="8610600" cy="2133599"/>
          </a:xfrm>
        </p:spPr>
        <p:txBody>
          <a:bodyPr>
            <a:normAutofit fontScale="92500" lnSpcReduction="20000"/>
          </a:bodyPr>
          <a:lstStyle/>
          <a:p>
            <a:pPr>
              <a:spcBef>
                <a:spcPts val="0"/>
              </a:spcBef>
              <a:spcAft>
                <a:spcPts val="600"/>
              </a:spcAft>
              <a:defRPr/>
            </a:pPr>
            <a:endParaRPr lang="en-ZA" altLang="en-US" sz="2600" dirty="0" smtClean="0"/>
          </a:p>
          <a:p>
            <a:pPr marL="0" indent="0">
              <a:lnSpc>
                <a:spcPct val="90000"/>
              </a:lnSpc>
              <a:buNone/>
            </a:pPr>
            <a:r>
              <a:rPr lang="en-GB" altLang="en-US" sz="2600" dirty="0"/>
              <a:t>The point of </a:t>
            </a:r>
            <a:r>
              <a:rPr lang="en-GB" altLang="en-US" sz="2600" b="1" dirty="0"/>
              <a:t>Planning</a:t>
            </a:r>
            <a:r>
              <a:rPr lang="en-GB" altLang="en-US" sz="2600" dirty="0"/>
              <a:t> is NOT to follow the plan, but to gain a better understanding of what needs to be </a:t>
            </a:r>
            <a:r>
              <a:rPr lang="en-GB" altLang="en-US" sz="2600" dirty="0" smtClean="0"/>
              <a:t>done</a:t>
            </a:r>
          </a:p>
          <a:p>
            <a:pPr marL="0" indent="0" algn="ctr">
              <a:lnSpc>
                <a:spcPct val="90000"/>
              </a:lnSpc>
              <a:buNone/>
            </a:pPr>
            <a:endParaRPr lang="en-GB" altLang="en-US" sz="2600" i="1" dirty="0">
              <a:solidFill>
                <a:srgbClr val="C00000"/>
              </a:solidFill>
            </a:endParaRPr>
          </a:p>
          <a:p>
            <a:pPr marL="0" indent="0" algn="ctr">
              <a:lnSpc>
                <a:spcPct val="90000"/>
              </a:lnSpc>
              <a:buNone/>
            </a:pPr>
            <a:r>
              <a:rPr lang="en-GB" altLang="en-US" sz="2600" i="1" dirty="0" smtClean="0">
                <a:solidFill>
                  <a:srgbClr val="C00000"/>
                </a:solidFill>
              </a:rPr>
              <a:t>“In </a:t>
            </a:r>
            <a:r>
              <a:rPr lang="en-GB" altLang="en-US" sz="2600" i="1" dirty="0">
                <a:solidFill>
                  <a:srgbClr val="C00000"/>
                </a:solidFill>
              </a:rPr>
              <a:t>preparing for battle, I have always found that plans are useless, but planning is indispensable” – Eisenhower</a:t>
            </a:r>
          </a:p>
          <a:p>
            <a:pPr>
              <a:spcBef>
                <a:spcPts val="0"/>
              </a:spcBef>
              <a:spcAft>
                <a:spcPts val="600"/>
              </a:spcAft>
              <a:defRPr/>
            </a:pPr>
            <a:endParaRPr lang="en-ZA" sz="1800" dirty="0"/>
          </a:p>
          <a:p>
            <a:pPr>
              <a:spcBef>
                <a:spcPts val="0"/>
              </a:spcBef>
              <a:spcAft>
                <a:spcPts val="600"/>
              </a:spcAft>
              <a:defRPr/>
            </a:pPr>
            <a:endParaRPr lang="en-ZA" altLang="en-US" sz="1400" dirty="0" smtClean="0"/>
          </a:p>
          <a:p>
            <a:pPr marL="0" indent="0">
              <a:buNone/>
            </a:pPr>
            <a:endParaRPr lang="en-ZA" sz="2800" dirty="0"/>
          </a:p>
          <a:p>
            <a:endParaRPr lang="en-ZA" sz="2800" dirty="0"/>
          </a:p>
          <a:p>
            <a:endParaRPr lang="en-ZA" sz="2800" dirty="0"/>
          </a:p>
          <a:p>
            <a:endParaRPr lang="en-US" sz="3000" dirty="0" smtClean="0"/>
          </a:p>
          <a:p>
            <a:endParaRPr lang="en-US" sz="4400" b="1" dirty="0">
              <a:solidFill>
                <a:schemeClr val="bg1"/>
              </a:solidFill>
            </a:endParaRPr>
          </a:p>
          <a:p>
            <a:endParaRPr lang="en-US" sz="3000" dirty="0" smtClean="0"/>
          </a:p>
          <a:p>
            <a:pPr marL="0" indent="0">
              <a:buNone/>
            </a:pPr>
            <a:endParaRPr lang="en-US" dirty="0" smtClean="0"/>
          </a:p>
          <a:p>
            <a:pPr marL="0" indent="0">
              <a:buNone/>
            </a:pPr>
            <a:endParaRPr lang="en-US" dirty="0"/>
          </a:p>
        </p:txBody>
      </p:sp>
      <p:pic>
        <p:nvPicPr>
          <p:cNvPr id="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144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3340733" y="369957"/>
            <a:ext cx="2462533" cy="707886"/>
          </a:xfrm>
          <a:prstGeom prst="rect">
            <a:avLst/>
          </a:prstGeom>
          <a:noFill/>
        </p:spPr>
        <p:txBody>
          <a:bodyPr wrap="none" rtlCol="0">
            <a:spAutoFit/>
          </a:bodyPr>
          <a:lstStyle/>
          <a:p>
            <a:pPr algn="ctr"/>
            <a:r>
              <a:rPr lang="en-US" sz="4000" b="1" dirty="0" smtClean="0">
                <a:solidFill>
                  <a:schemeClr val="bg1"/>
                </a:solidFill>
              </a:rPr>
              <a:t>PLANNING</a:t>
            </a:r>
            <a:endParaRPr lang="en-US" sz="4000" b="1" dirty="0">
              <a:solidFill>
                <a:schemeClr val="bg1"/>
              </a:solidFill>
            </a:endParaRPr>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0141" y="3470277"/>
            <a:ext cx="4081859" cy="3073400"/>
          </a:xfrm>
          <a:prstGeom prst="rect">
            <a:avLst/>
          </a:prstGeom>
        </p:spPr>
      </p:pic>
      <p:sp>
        <p:nvSpPr>
          <p:cNvPr id="5" name="TextBox 4"/>
          <p:cNvSpPr txBox="1"/>
          <p:nvPr/>
        </p:nvSpPr>
        <p:spPr>
          <a:xfrm>
            <a:off x="4724400" y="3862209"/>
            <a:ext cx="3962400" cy="2215991"/>
          </a:xfrm>
          <a:prstGeom prst="rect">
            <a:avLst/>
          </a:prstGeom>
          <a:noFill/>
          <a:ln w="53975">
            <a:solidFill>
              <a:srgbClr val="C00000"/>
            </a:solidFill>
          </a:ln>
        </p:spPr>
        <p:txBody>
          <a:bodyPr wrap="square" rtlCol="0">
            <a:spAutoFit/>
          </a:bodyPr>
          <a:lstStyle/>
          <a:p>
            <a:pPr algn="ctr"/>
            <a:r>
              <a:rPr lang="en-GB" altLang="en-US" sz="2400" dirty="0"/>
              <a:t>The other purpose of a plan is for communication – your stakeholders care about whether you are </a:t>
            </a:r>
            <a:r>
              <a:rPr lang="en-GB" altLang="en-US" sz="2400" dirty="0" smtClean="0"/>
              <a:t>on-track/late/etc. </a:t>
            </a:r>
            <a:endParaRPr lang="en-GB" altLang="en-US" sz="2400" dirty="0"/>
          </a:p>
          <a:p>
            <a:endParaRPr lang="en-ZA" dirty="0"/>
          </a:p>
        </p:txBody>
      </p:sp>
    </p:spTree>
    <p:extLst>
      <p:ext uri="{BB962C8B-B14F-4D97-AF65-F5344CB8AC3E}">
        <p14:creationId xmlns:p14="http://schemas.microsoft.com/office/powerpoint/2010/main" val="232757467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144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2707034" y="369957"/>
            <a:ext cx="3729932" cy="707886"/>
          </a:xfrm>
          <a:prstGeom prst="rect">
            <a:avLst/>
          </a:prstGeom>
          <a:noFill/>
        </p:spPr>
        <p:txBody>
          <a:bodyPr wrap="none" rtlCol="0">
            <a:spAutoFit/>
          </a:bodyPr>
          <a:lstStyle/>
          <a:p>
            <a:r>
              <a:rPr lang="en-GB" altLang="en-US" sz="4000" b="1" dirty="0" smtClean="0">
                <a:solidFill>
                  <a:schemeClr val="bg1"/>
                </a:solidFill>
              </a:rPr>
              <a:t>CORE PLANNING</a:t>
            </a:r>
            <a:endParaRPr lang="en-GB" altLang="en-US" sz="4000" b="1" dirty="0">
              <a:solidFill>
                <a:schemeClr val="bg1"/>
              </a:solidFill>
            </a:endParaRPr>
          </a:p>
        </p:txBody>
      </p:sp>
      <p:sp>
        <p:nvSpPr>
          <p:cNvPr id="3" name="TextBox 2"/>
          <p:cNvSpPr txBox="1"/>
          <p:nvPr/>
        </p:nvSpPr>
        <p:spPr>
          <a:xfrm>
            <a:off x="0" y="1724287"/>
            <a:ext cx="9144000" cy="5133713"/>
          </a:xfrm>
          <a:prstGeom prst="rect">
            <a:avLst/>
          </a:prstGeom>
          <a:noFill/>
        </p:spPr>
        <p:txBody>
          <a:bodyPr wrap="square" rtlCol="0">
            <a:spAutoFit/>
          </a:bodyPr>
          <a:lstStyle/>
          <a:p>
            <a:pPr marL="800100" lvl="1" indent="-342900">
              <a:lnSpc>
                <a:spcPct val="80000"/>
              </a:lnSpc>
              <a:buClr>
                <a:srgbClr val="C00000"/>
              </a:buClr>
              <a:buFont typeface="Wingdings" panose="05000000000000000000" pitchFamily="2" charset="2"/>
              <a:buChar char="Ø"/>
            </a:pPr>
            <a:r>
              <a:rPr lang="en-US" altLang="en-US" sz="2400" b="1" dirty="0"/>
              <a:t>Scope Planning</a:t>
            </a:r>
            <a:r>
              <a:rPr lang="en-US" altLang="en-US" sz="2400" dirty="0"/>
              <a:t> – written statement</a:t>
            </a:r>
          </a:p>
          <a:p>
            <a:pPr marL="800100" lvl="1" indent="-342900">
              <a:lnSpc>
                <a:spcPct val="80000"/>
              </a:lnSpc>
              <a:buClr>
                <a:srgbClr val="C00000"/>
              </a:buClr>
              <a:buFont typeface="Wingdings" panose="05000000000000000000" pitchFamily="2" charset="2"/>
              <a:buChar char="Ø"/>
            </a:pPr>
            <a:r>
              <a:rPr lang="en-US" altLang="en-US" sz="2400" b="1" dirty="0"/>
              <a:t>Scope Definition</a:t>
            </a:r>
            <a:r>
              <a:rPr lang="en-US" altLang="en-US" sz="2400" dirty="0"/>
              <a:t> – subdividing major deliverables into more manageable units</a:t>
            </a:r>
          </a:p>
          <a:p>
            <a:pPr marL="800100" lvl="1" indent="-342900">
              <a:lnSpc>
                <a:spcPct val="80000"/>
              </a:lnSpc>
              <a:buClr>
                <a:srgbClr val="C00000"/>
              </a:buClr>
              <a:buFont typeface="Wingdings" panose="05000000000000000000" pitchFamily="2" charset="2"/>
              <a:buChar char="Ø"/>
            </a:pPr>
            <a:r>
              <a:rPr lang="en-US" altLang="en-US" sz="2400" b="1" dirty="0"/>
              <a:t>Activity Definition</a:t>
            </a:r>
            <a:r>
              <a:rPr lang="en-US" altLang="en-US" sz="2400" dirty="0"/>
              <a:t> – determine specific tasks needed to produce project deliverables</a:t>
            </a:r>
          </a:p>
          <a:p>
            <a:pPr marL="800100" lvl="1" indent="-342900">
              <a:lnSpc>
                <a:spcPct val="80000"/>
              </a:lnSpc>
              <a:buClr>
                <a:srgbClr val="C00000"/>
              </a:buClr>
              <a:buFont typeface="Wingdings" panose="05000000000000000000" pitchFamily="2" charset="2"/>
              <a:buChar char="Ø"/>
            </a:pPr>
            <a:r>
              <a:rPr lang="en-US" altLang="en-US" sz="2400" b="1" dirty="0"/>
              <a:t>Activity Sequencing</a:t>
            </a:r>
            <a:r>
              <a:rPr lang="en-US" altLang="en-US" sz="2400" dirty="0"/>
              <a:t> – plotting dependencies</a:t>
            </a:r>
          </a:p>
          <a:p>
            <a:pPr marL="800100" lvl="1" indent="-342900">
              <a:lnSpc>
                <a:spcPct val="90000"/>
              </a:lnSpc>
              <a:buClr>
                <a:srgbClr val="C00000"/>
              </a:buClr>
              <a:buFont typeface="Wingdings" panose="05000000000000000000" pitchFamily="2" charset="2"/>
              <a:buChar char="Ø"/>
            </a:pPr>
            <a:r>
              <a:rPr lang="en-US" altLang="en-US" sz="2400" b="1" dirty="0"/>
              <a:t>Activity Duration Estimating</a:t>
            </a:r>
            <a:r>
              <a:rPr lang="en-US" altLang="en-US" sz="2400" dirty="0"/>
              <a:t> – determine amount of work needed to complete the activities</a:t>
            </a:r>
          </a:p>
          <a:p>
            <a:pPr marL="800100" lvl="1" indent="-342900">
              <a:lnSpc>
                <a:spcPct val="90000"/>
              </a:lnSpc>
              <a:buClr>
                <a:srgbClr val="C00000"/>
              </a:buClr>
              <a:buFont typeface="Wingdings" panose="05000000000000000000" pitchFamily="2" charset="2"/>
              <a:buChar char="Ø"/>
            </a:pPr>
            <a:r>
              <a:rPr lang="en-US" altLang="en-US" sz="2400" b="1" dirty="0"/>
              <a:t>Schedule Development</a:t>
            </a:r>
            <a:r>
              <a:rPr lang="en-US" altLang="en-US" sz="2400" dirty="0"/>
              <a:t> – analyze activity sequences, duration, and resource requirements</a:t>
            </a:r>
          </a:p>
          <a:p>
            <a:pPr marL="800100" lvl="1" indent="-342900">
              <a:lnSpc>
                <a:spcPct val="90000"/>
              </a:lnSpc>
              <a:buClr>
                <a:srgbClr val="C00000"/>
              </a:buClr>
              <a:buFont typeface="Wingdings" panose="05000000000000000000" pitchFamily="2" charset="2"/>
              <a:buChar char="Ø"/>
            </a:pPr>
            <a:r>
              <a:rPr lang="en-US" altLang="en-US" sz="2400" b="1" dirty="0"/>
              <a:t>Resource Planning</a:t>
            </a:r>
            <a:r>
              <a:rPr lang="en-US" altLang="en-US" sz="2400" dirty="0"/>
              <a:t> –  identify what and how many resources are needed to perform the activities</a:t>
            </a:r>
          </a:p>
          <a:p>
            <a:pPr marL="800100" lvl="1" indent="-342900">
              <a:lnSpc>
                <a:spcPct val="90000"/>
              </a:lnSpc>
              <a:buClr>
                <a:srgbClr val="C00000"/>
              </a:buClr>
              <a:buFont typeface="Wingdings" panose="05000000000000000000" pitchFamily="2" charset="2"/>
              <a:buChar char="Ø"/>
            </a:pPr>
            <a:r>
              <a:rPr lang="en-US" altLang="en-US" sz="2400" b="1" dirty="0"/>
              <a:t>Cost </a:t>
            </a:r>
            <a:r>
              <a:rPr lang="en-US" altLang="en-US" sz="2400" b="1" dirty="0" smtClean="0"/>
              <a:t>Budgeting</a:t>
            </a:r>
            <a:r>
              <a:rPr lang="en-US" altLang="en-US" sz="2400" dirty="0" smtClean="0"/>
              <a:t> </a:t>
            </a:r>
            <a:r>
              <a:rPr lang="en-US" altLang="en-US" sz="2400" dirty="0"/>
              <a:t>– develop resource and total project costs</a:t>
            </a:r>
          </a:p>
          <a:p>
            <a:pPr marL="800100" lvl="1" indent="-342900">
              <a:lnSpc>
                <a:spcPct val="90000"/>
              </a:lnSpc>
              <a:buClr>
                <a:srgbClr val="C00000"/>
              </a:buClr>
              <a:buFont typeface="Wingdings" panose="05000000000000000000" pitchFamily="2" charset="2"/>
              <a:buChar char="Ø"/>
            </a:pPr>
            <a:r>
              <a:rPr lang="en-US" altLang="en-US" sz="2400" b="1" dirty="0" smtClean="0"/>
              <a:t>Project </a:t>
            </a:r>
            <a:r>
              <a:rPr lang="en-US" altLang="en-US" sz="2400" b="1" dirty="0"/>
              <a:t>Plan Development</a:t>
            </a:r>
            <a:r>
              <a:rPr lang="en-US" altLang="en-US" sz="2400" dirty="0"/>
              <a:t> – taking results from other planning processes into a collective document</a:t>
            </a:r>
          </a:p>
          <a:p>
            <a:endParaRPr lang="en-ZA" dirty="0"/>
          </a:p>
        </p:txBody>
      </p:sp>
    </p:spTree>
    <p:extLst>
      <p:ext uri="{BB962C8B-B14F-4D97-AF65-F5344CB8AC3E}">
        <p14:creationId xmlns:p14="http://schemas.microsoft.com/office/powerpoint/2010/main" val="374966043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18"/>
            <a:ext cx="9144000" cy="144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0" y="1447682"/>
            <a:ext cx="8839200" cy="5946243"/>
          </a:xfrm>
          <a:prstGeom prst="rect">
            <a:avLst/>
          </a:prstGeom>
          <a:noFill/>
        </p:spPr>
        <p:txBody>
          <a:bodyPr wrap="square" rtlCol="0">
            <a:spAutoFit/>
          </a:bodyPr>
          <a:lstStyle/>
          <a:p>
            <a:pPr marL="800100" lvl="1" indent="-342900">
              <a:buClr>
                <a:srgbClr val="C00000"/>
              </a:buClr>
              <a:buFont typeface="Wingdings" panose="05000000000000000000" pitchFamily="2" charset="2"/>
              <a:buChar char="Ø"/>
            </a:pPr>
            <a:r>
              <a:rPr lang="en-US" altLang="en-US" sz="2400" b="1" dirty="0" smtClean="0"/>
              <a:t>Quality </a:t>
            </a:r>
            <a:r>
              <a:rPr lang="en-US" altLang="en-US" sz="2400" b="1" dirty="0"/>
              <a:t>Planning</a:t>
            </a:r>
            <a:r>
              <a:rPr lang="en-US" altLang="en-US" sz="2400" dirty="0"/>
              <a:t> – standards that are relevant to the project and determining how to meet standards</a:t>
            </a:r>
          </a:p>
          <a:p>
            <a:pPr marL="800100" lvl="1" indent="-342900">
              <a:buClr>
                <a:srgbClr val="C00000"/>
              </a:buClr>
              <a:buFont typeface="Wingdings" panose="05000000000000000000" pitchFamily="2" charset="2"/>
              <a:buChar char="Ø"/>
            </a:pPr>
            <a:r>
              <a:rPr lang="en-US" altLang="en-US" sz="2400" b="1" dirty="0"/>
              <a:t>Organizational Planning</a:t>
            </a:r>
            <a:r>
              <a:rPr lang="en-US" altLang="en-US" sz="2400" dirty="0"/>
              <a:t> – identify, document, and assigning project roles and responsibilities</a:t>
            </a:r>
          </a:p>
          <a:p>
            <a:pPr marL="800100" lvl="1" indent="-342900">
              <a:buClr>
                <a:srgbClr val="C00000"/>
              </a:buClr>
              <a:buFont typeface="Wingdings" panose="05000000000000000000" pitchFamily="2" charset="2"/>
              <a:buChar char="Ø"/>
            </a:pPr>
            <a:r>
              <a:rPr lang="en-US" altLang="en-US" sz="2400" b="1" dirty="0" smtClean="0"/>
              <a:t>Communications </a:t>
            </a:r>
            <a:r>
              <a:rPr lang="en-US" altLang="en-US" sz="2400" b="1" dirty="0"/>
              <a:t>Planning</a:t>
            </a:r>
            <a:r>
              <a:rPr lang="en-US" altLang="en-US" sz="2400" dirty="0"/>
              <a:t> – determining rules and reporting methods to </a:t>
            </a:r>
            <a:r>
              <a:rPr lang="en-US" altLang="en-US" sz="2400" dirty="0" smtClean="0"/>
              <a:t>stakeholders</a:t>
            </a:r>
          </a:p>
          <a:p>
            <a:pPr marL="800100" lvl="1" indent="-342900">
              <a:lnSpc>
                <a:spcPct val="90000"/>
              </a:lnSpc>
              <a:buClr>
                <a:srgbClr val="C00000"/>
              </a:buClr>
              <a:buFont typeface="Wingdings" panose="05000000000000000000" pitchFamily="2" charset="2"/>
              <a:buChar char="Ø"/>
            </a:pPr>
            <a:r>
              <a:rPr lang="en-US" altLang="en-US" sz="2400" b="1" dirty="0"/>
              <a:t>Risk Identification</a:t>
            </a:r>
            <a:r>
              <a:rPr lang="en-US" altLang="en-US" sz="2400" dirty="0"/>
              <a:t> – determining what is likely to affect the project and documenting these risks</a:t>
            </a:r>
          </a:p>
          <a:p>
            <a:pPr marL="800100" lvl="1" indent="-342900">
              <a:lnSpc>
                <a:spcPct val="90000"/>
              </a:lnSpc>
              <a:buClr>
                <a:srgbClr val="C00000"/>
              </a:buClr>
              <a:buFont typeface="Wingdings" panose="05000000000000000000" pitchFamily="2" charset="2"/>
              <a:buChar char="Ø"/>
            </a:pPr>
            <a:r>
              <a:rPr lang="en-US" altLang="en-US" sz="2400" b="1" dirty="0"/>
              <a:t>Risk Quantification</a:t>
            </a:r>
            <a:r>
              <a:rPr lang="en-US" altLang="en-US" sz="2400" dirty="0"/>
              <a:t> – evaluating risks and interactions to access the possible project outcomes</a:t>
            </a:r>
          </a:p>
          <a:p>
            <a:pPr marL="800100" lvl="1" indent="-342900">
              <a:lnSpc>
                <a:spcPct val="90000"/>
              </a:lnSpc>
              <a:buClr>
                <a:srgbClr val="C00000"/>
              </a:buClr>
              <a:buFont typeface="Wingdings" panose="05000000000000000000" pitchFamily="2" charset="2"/>
              <a:buChar char="Ø"/>
            </a:pPr>
            <a:r>
              <a:rPr lang="en-US" altLang="en-US" sz="2400" b="1" dirty="0"/>
              <a:t>Risk Response Development</a:t>
            </a:r>
            <a:r>
              <a:rPr lang="en-US" altLang="en-US" sz="2400" dirty="0"/>
              <a:t> – defining enhancement steps and change control measures</a:t>
            </a:r>
          </a:p>
          <a:p>
            <a:pPr marL="800100" lvl="1" indent="-342900">
              <a:lnSpc>
                <a:spcPct val="90000"/>
              </a:lnSpc>
              <a:buClr>
                <a:srgbClr val="C00000"/>
              </a:buClr>
              <a:buFont typeface="Wingdings" panose="05000000000000000000" pitchFamily="2" charset="2"/>
              <a:buChar char="Ø"/>
            </a:pPr>
            <a:r>
              <a:rPr lang="en-US" altLang="en-US" sz="2400" b="1" dirty="0"/>
              <a:t>Procurement Planning</a:t>
            </a:r>
            <a:r>
              <a:rPr lang="en-US" altLang="en-US" sz="2400" dirty="0"/>
              <a:t> – determining what to buy and when</a:t>
            </a:r>
          </a:p>
          <a:p>
            <a:pPr marL="800100" lvl="1" indent="-342900">
              <a:lnSpc>
                <a:spcPct val="90000"/>
              </a:lnSpc>
              <a:buClr>
                <a:srgbClr val="C00000"/>
              </a:buClr>
              <a:buFont typeface="Wingdings" panose="05000000000000000000" pitchFamily="2" charset="2"/>
              <a:buChar char="Ø"/>
            </a:pPr>
            <a:r>
              <a:rPr lang="en-US" altLang="en-US" sz="2400" b="1" dirty="0"/>
              <a:t>Solicitation Planning</a:t>
            </a:r>
            <a:r>
              <a:rPr lang="en-US" altLang="en-US" sz="2400" dirty="0"/>
              <a:t> – documenting product requirements and identifying possible sources</a:t>
            </a:r>
          </a:p>
          <a:p>
            <a:pPr lvl="1"/>
            <a:endParaRPr lang="en-US" altLang="en-US" sz="2400" dirty="0"/>
          </a:p>
          <a:p>
            <a:endParaRPr lang="en-ZA" dirty="0"/>
          </a:p>
        </p:txBody>
      </p:sp>
      <p:sp>
        <p:nvSpPr>
          <p:cNvPr id="5" name="TextBox 4"/>
          <p:cNvSpPr txBox="1"/>
          <p:nvPr/>
        </p:nvSpPr>
        <p:spPr>
          <a:xfrm>
            <a:off x="1156449" y="369839"/>
            <a:ext cx="6831101" cy="707886"/>
          </a:xfrm>
          <a:prstGeom prst="rect">
            <a:avLst/>
          </a:prstGeom>
          <a:noFill/>
        </p:spPr>
        <p:txBody>
          <a:bodyPr wrap="none" rtlCol="0">
            <a:spAutoFit/>
          </a:bodyPr>
          <a:lstStyle/>
          <a:p>
            <a:r>
              <a:rPr lang="en-GB" altLang="en-US" sz="4000" b="1" dirty="0" smtClean="0">
                <a:solidFill>
                  <a:schemeClr val="bg1"/>
                </a:solidFill>
              </a:rPr>
              <a:t>CORE PLANNING CONTINUED…</a:t>
            </a:r>
            <a:endParaRPr lang="en-GB" altLang="en-US" sz="4000" b="1" dirty="0">
              <a:solidFill>
                <a:schemeClr val="bg1"/>
              </a:solidFill>
            </a:endParaRPr>
          </a:p>
        </p:txBody>
      </p:sp>
    </p:spTree>
    <p:extLst>
      <p:ext uri="{BB962C8B-B14F-4D97-AF65-F5344CB8AC3E}">
        <p14:creationId xmlns:p14="http://schemas.microsoft.com/office/powerpoint/2010/main" val="408506426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144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8299017" y="111648"/>
            <a:ext cx="622927" cy="6654642"/>
          </a:xfrm>
          <a:prstGeom prst="rect">
            <a:avLst/>
          </a:prstGeom>
          <a:solidFill>
            <a:schemeClr val="bg1"/>
          </a:solidFill>
          <a:ln w="34925">
            <a:solidFill>
              <a:srgbClr val="C00000"/>
            </a:solidFill>
          </a:ln>
        </p:spPr>
        <p:txBody>
          <a:bodyPr vert="wordArtVert" wrap="none" rtlCol="0">
            <a:spAutoFit/>
          </a:bodyPr>
          <a:lstStyle/>
          <a:p>
            <a:pPr algn="r"/>
            <a:r>
              <a:rPr lang="en-GB" altLang="en-US" sz="2400" dirty="0" smtClean="0">
                <a:solidFill>
                  <a:srgbClr val="C00000"/>
                </a:solidFill>
              </a:rPr>
              <a:t>Order of events</a:t>
            </a:r>
            <a:endParaRPr lang="en-GB" altLang="en-US" sz="2400" dirty="0">
              <a:solidFill>
                <a:srgbClr val="C00000"/>
              </a:solidFill>
            </a:endParaRPr>
          </a:p>
        </p:txBody>
      </p:sp>
      <p:pic>
        <p:nvPicPr>
          <p:cNvPr id="4" name="Picture 3"/>
          <p:cNvPicPr>
            <a:picLocks noChangeAspect="1"/>
          </p:cNvPicPr>
          <p:nvPr/>
        </p:nvPicPr>
        <p:blipFill rotWithShape="1">
          <a:blip r:embed="rId4">
            <a:extLst>
              <a:ext uri="{28A0092B-C50C-407E-A947-70E740481C1C}">
                <a14:useLocalDpi xmlns:a14="http://schemas.microsoft.com/office/drawing/2010/main" val="0"/>
              </a:ext>
            </a:extLst>
          </a:blip>
          <a:srcRect r="54099"/>
          <a:stretch/>
        </p:blipFill>
        <p:spPr>
          <a:xfrm>
            <a:off x="423523" y="1862187"/>
            <a:ext cx="1577788" cy="4583161"/>
          </a:xfrm>
          <a:prstGeom prst="rect">
            <a:avLst/>
          </a:prstGeom>
        </p:spPr>
      </p:pic>
      <p:sp>
        <p:nvSpPr>
          <p:cNvPr id="3" name="TextBox 2"/>
          <p:cNvSpPr txBox="1"/>
          <p:nvPr/>
        </p:nvSpPr>
        <p:spPr>
          <a:xfrm>
            <a:off x="2028205" y="401215"/>
            <a:ext cx="6324600" cy="6075509"/>
          </a:xfrm>
          <a:prstGeom prst="rect">
            <a:avLst/>
          </a:prstGeom>
          <a:solidFill>
            <a:schemeClr val="bg1"/>
          </a:solidFill>
          <a:ln w="101600">
            <a:solidFill>
              <a:srgbClr val="C00000"/>
            </a:solidFill>
          </a:ln>
          <a:effectLst>
            <a:softEdge rad="63500"/>
          </a:effectLst>
        </p:spPr>
        <p:txBody>
          <a:bodyPr wrap="square" rtlCol="0">
            <a:spAutoFit/>
          </a:bodyPr>
          <a:lstStyle/>
          <a:p>
            <a:pPr marL="1200150" lvl="2" indent="-285750">
              <a:lnSpc>
                <a:spcPct val="90000"/>
              </a:lnSpc>
              <a:buClr>
                <a:srgbClr val="C00000"/>
              </a:buClr>
              <a:buFont typeface="Wingdings" panose="05000000000000000000" pitchFamily="2" charset="2"/>
              <a:buChar char="ü"/>
            </a:pPr>
            <a:r>
              <a:rPr lang="en-US" altLang="en-US" sz="2400" dirty="0" smtClean="0"/>
              <a:t>Scope </a:t>
            </a:r>
            <a:r>
              <a:rPr lang="en-US" altLang="en-US" sz="2400" dirty="0"/>
              <a:t>Statement		</a:t>
            </a:r>
          </a:p>
          <a:p>
            <a:pPr marL="1200150" lvl="2" indent="-285750">
              <a:lnSpc>
                <a:spcPct val="90000"/>
              </a:lnSpc>
              <a:buClr>
                <a:srgbClr val="C00000"/>
              </a:buClr>
              <a:buFont typeface="Wingdings" panose="05000000000000000000" pitchFamily="2" charset="2"/>
              <a:buChar char="ü"/>
            </a:pPr>
            <a:r>
              <a:rPr lang="en-US" altLang="en-US" sz="2400" dirty="0"/>
              <a:t>Create Project Team</a:t>
            </a:r>
          </a:p>
          <a:p>
            <a:pPr marL="1200150" lvl="2" indent="-285750">
              <a:lnSpc>
                <a:spcPct val="90000"/>
              </a:lnSpc>
              <a:buClr>
                <a:srgbClr val="C00000"/>
              </a:buClr>
              <a:buFont typeface="Wingdings" panose="05000000000000000000" pitchFamily="2" charset="2"/>
              <a:buChar char="ü"/>
            </a:pPr>
            <a:r>
              <a:rPr lang="en-US" altLang="en-US" sz="2400" dirty="0" smtClean="0"/>
              <a:t>Project Plan</a:t>
            </a:r>
            <a:endParaRPr lang="en-US" altLang="en-US" sz="2400" dirty="0"/>
          </a:p>
          <a:p>
            <a:pPr marL="1200150" lvl="2" indent="-285750">
              <a:lnSpc>
                <a:spcPct val="90000"/>
              </a:lnSpc>
              <a:buClr>
                <a:srgbClr val="C00000"/>
              </a:buClr>
              <a:buFont typeface="Wingdings" panose="05000000000000000000" pitchFamily="2" charset="2"/>
              <a:buChar char="ü"/>
            </a:pPr>
            <a:r>
              <a:rPr lang="en-US" altLang="en-US" sz="2400" dirty="0" smtClean="0"/>
              <a:t>Finalize </a:t>
            </a:r>
            <a:r>
              <a:rPr lang="en-US" altLang="en-US" sz="2400" dirty="0"/>
              <a:t>the team</a:t>
            </a:r>
          </a:p>
          <a:p>
            <a:pPr marL="1200150" lvl="2" indent="-285750">
              <a:lnSpc>
                <a:spcPct val="90000"/>
              </a:lnSpc>
              <a:buClr>
                <a:srgbClr val="C00000"/>
              </a:buClr>
              <a:buFont typeface="Wingdings" panose="05000000000000000000" pitchFamily="2" charset="2"/>
              <a:buChar char="ü"/>
            </a:pPr>
            <a:r>
              <a:rPr lang="en-US" altLang="en-US" sz="2400" dirty="0" smtClean="0"/>
              <a:t>Estimate </a:t>
            </a:r>
            <a:r>
              <a:rPr lang="en-US" altLang="en-US" sz="2400" dirty="0"/>
              <a:t>Time and Cost</a:t>
            </a:r>
          </a:p>
          <a:p>
            <a:pPr marL="1200150" lvl="2" indent="-285750">
              <a:lnSpc>
                <a:spcPct val="90000"/>
              </a:lnSpc>
              <a:buClr>
                <a:srgbClr val="C00000"/>
              </a:buClr>
              <a:buFont typeface="Wingdings" panose="05000000000000000000" pitchFamily="2" charset="2"/>
              <a:buChar char="ü"/>
            </a:pPr>
            <a:r>
              <a:rPr lang="en-US" altLang="en-US" sz="2400" dirty="0"/>
              <a:t>Critical Path</a:t>
            </a:r>
          </a:p>
          <a:p>
            <a:pPr marL="1200150" lvl="2" indent="-285750">
              <a:lnSpc>
                <a:spcPct val="90000"/>
              </a:lnSpc>
              <a:buClr>
                <a:srgbClr val="C00000"/>
              </a:buClr>
              <a:buFont typeface="Wingdings" panose="05000000000000000000" pitchFamily="2" charset="2"/>
              <a:buChar char="ü"/>
            </a:pPr>
            <a:r>
              <a:rPr lang="en-US" altLang="en-US" sz="2400" dirty="0"/>
              <a:t>Schedule</a:t>
            </a:r>
          </a:p>
          <a:p>
            <a:pPr marL="1200150" lvl="2" indent="-285750">
              <a:lnSpc>
                <a:spcPct val="90000"/>
              </a:lnSpc>
              <a:buClr>
                <a:srgbClr val="C00000"/>
              </a:buClr>
              <a:buFont typeface="Wingdings" panose="05000000000000000000" pitchFamily="2" charset="2"/>
              <a:buChar char="ü"/>
            </a:pPr>
            <a:r>
              <a:rPr lang="en-US" altLang="en-US" sz="2400" dirty="0"/>
              <a:t>Budget</a:t>
            </a:r>
          </a:p>
          <a:p>
            <a:pPr marL="1200150" lvl="2" indent="-285750">
              <a:lnSpc>
                <a:spcPct val="90000"/>
              </a:lnSpc>
              <a:buClr>
                <a:srgbClr val="C00000"/>
              </a:buClr>
              <a:buFont typeface="Wingdings" panose="05000000000000000000" pitchFamily="2" charset="2"/>
              <a:buChar char="ü"/>
            </a:pPr>
            <a:r>
              <a:rPr lang="en-US" altLang="en-US" sz="2400" dirty="0"/>
              <a:t>Procurement Plan</a:t>
            </a:r>
          </a:p>
          <a:p>
            <a:pPr marL="1200150" lvl="2" indent="-285750">
              <a:lnSpc>
                <a:spcPct val="90000"/>
              </a:lnSpc>
              <a:buClr>
                <a:srgbClr val="C00000"/>
              </a:buClr>
              <a:buFont typeface="Wingdings" panose="05000000000000000000" pitchFamily="2" charset="2"/>
              <a:buChar char="ü"/>
            </a:pPr>
            <a:r>
              <a:rPr lang="en-US" altLang="en-US" sz="2400" dirty="0"/>
              <a:t>Quality Plan</a:t>
            </a:r>
          </a:p>
          <a:p>
            <a:pPr marL="1200150" lvl="2" indent="-285750">
              <a:lnSpc>
                <a:spcPct val="90000"/>
              </a:lnSpc>
              <a:buClr>
                <a:srgbClr val="C00000"/>
              </a:buClr>
              <a:buFont typeface="Wingdings" panose="05000000000000000000" pitchFamily="2" charset="2"/>
              <a:buChar char="ü"/>
            </a:pPr>
            <a:r>
              <a:rPr lang="en-US" altLang="en-US" sz="2400" dirty="0"/>
              <a:t>Risk Identification, quantification and response development</a:t>
            </a:r>
          </a:p>
          <a:p>
            <a:pPr marL="1200150" lvl="2" indent="-285750">
              <a:lnSpc>
                <a:spcPct val="90000"/>
              </a:lnSpc>
              <a:buClr>
                <a:srgbClr val="C00000"/>
              </a:buClr>
              <a:buFont typeface="Wingdings" panose="05000000000000000000" pitchFamily="2" charset="2"/>
              <a:buChar char="ü"/>
            </a:pPr>
            <a:r>
              <a:rPr lang="en-US" altLang="en-US" sz="2400" dirty="0"/>
              <a:t>Change Control Plan</a:t>
            </a:r>
          </a:p>
          <a:p>
            <a:pPr marL="1200150" lvl="2" indent="-285750">
              <a:lnSpc>
                <a:spcPct val="90000"/>
              </a:lnSpc>
              <a:buClr>
                <a:srgbClr val="C00000"/>
              </a:buClr>
              <a:buFont typeface="Wingdings" panose="05000000000000000000" pitchFamily="2" charset="2"/>
              <a:buChar char="ü"/>
            </a:pPr>
            <a:r>
              <a:rPr lang="en-US" altLang="en-US" sz="2400" dirty="0"/>
              <a:t>Communication Plan</a:t>
            </a:r>
          </a:p>
          <a:p>
            <a:pPr marL="1200150" lvl="2" indent="-285750">
              <a:lnSpc>
                <a:spcPct val="90000"/>
              </a:lnSpc>
              <a:buClr>
                <a:srgbClr val="C00000"/>
              </a:buClr>
              <a:buFont typeface="Wingdings" panose="05000000000000000000" pitchFamily="2" charset="2"/>
              <a:buChar char="ü"/>
            </a:pPr>
            <a:r>
              <a:rPr lang="en-US" altLang="en-US" sz="2400" dirty="0"/>
              <a:t>Management Plan</a:t>
            </a:r>
          </a:p>
          <a:p>
            <a:pPr marL="1200150" lvl="2" indent="-285750">
              <a:lnSpc>
                <a:spcPct val="90000"/>
              </a:lnSpc>
              <a:buClr>
                <a:srgbClr val="C00000"/>
              </a:buClr>
              <a:buFont typeface="Wingdings" panose="05000000000000000000" pitchFamily="2" charset="2"/>
              <a:buChar char="ü"/>
            </a:pPr>
            <a:r>
              <a:rPr lang="en-US" altLang="en-US" sz="2400" dirty="0"/>
              <a:t>Final Project Plan</a:t>
            </a:r>
          </a:p>
          <a:p>
            <a:pPr marL="1200150" lvl="2" indent="-285750">
              <a:lnSpc>
                <a:spcPct val="90000"/>
              </a:lnSpc>
              <a:buClr>
                <a:srgbClr val="C00000"/>
              </a:buClr>
              <a:buFont typeface="Wingdings" panose="05000000000000000000" pitchFamily="2" charset="2"/>
              <a:buChar char="ü"/>
            </a:pPr>
            <a:r>
              <a:rPr lang="en-US" altLang="en-US" sz="2400" dirty="0"/>
              <a:t>Project Plan Approval</a:t>
            </a:r>
          </a:p>
          <a:p>
            <a:pPr marL="1200150" lvl="2" indent="-285750">
              <a:lnSpc>
                <a:spcPct val="90000"/>
              </a:lnSpc>
              <a:buClr>
                <a:srgbClr val="C00000"/>
              </a:buClr>
              <a:buFont typeface="Wingdings" panose="05000000000000000000" pitchFamily="2" charset="2"/>
              <a:buChar char="ü"/>
            </a:pPr>
            <a:r>
              <a:rPr lang="en-US" altLang="en-US" sz="2400" dirty="0"/>
              <a:t>Kick off</a:t>
            </a:r>
          </a:p>
        </p:txBody>
      </p:sp>
    </p:spTree>
    <p:extLst>
      <p:ext uri="{BB962C8B-B14F-4D97-AF65-F5344CB8AC3E}">
        <p14:creationId xmlns:p14="http://schemas.microsoft.com/office/powerpoint/2010/main" val="236885496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4800" y="2562530"/>
            <a:ext cx="4724400" cy="3007868"/>
          </a:xfrm>
          <a:prstGeom prst="rect">
            <a:avLst/>
          </a:prstGeom>
        </p:spPr>
      </p:pic>
      <p:sp>
        <p:nvSpPr>
          <p:cNvPr id="3" name="Content Placeholder 2"/>
          <p:cNvSpPr>
            <a:spLocks noGrp="1"/>
          </p:cNvSpPr>
          <p:nvPr>
            <p:ph idx="1"/>
          </p:nvPr>
        </p:nvSpPr>
        <p:spPr>
          <a:xfrm>
            <a:off x="0" y="1447801"/>
            <a:ext cx="9144000" cy="5095876"/>
          </a:xfrm>
        </p:spPr>
        <p:txBody>
          <a:bodyPr>
            <a:normAutofit/>
          </a:bodyPr>
          <a:lstStyle/>
          <a:p>
            <a:pPr marL="0" indent="0">
              <a:buNone/>
            </a:pPr>
            <a:endParaRPr lang="en-ZA" sz="2800" dirty="0">
              <a:solidFill>
                <a:schemeClr val="bg1">
                  <a:lumMod val="65000"/>
                </a:schemeClr>
              </a:solidFill>
            </a:endParaRPr>
          </a:p>
          <a:p>
            <a:endParaRPr lang="en-ZA" sz="2800" dirty="0"/>
          </a:p>
          <a:p>
            <a:endParaRPr lang="en-ZA" sz="2800" dirty="0"/>
          </a:p>
          <a:p>
            <a:endParaRPr lang="en-US" sz="3000" dirty="0" smtClean="0"/>
          </a:p>
          <a:p>
            <a:endParaRPr lang="en-US" sz="4400" b="1" dirty="0">
              <a:solidFill>
                <a:schemeClr val="bg1"/>
              </a:solidFill>
            </a:endParaRPr>
          </a:p>
          <a:p>
            <a:endParaRPr lang="en-US" sz="3000" dirty="0" smtClean="0"/>
          </a:p>
          <a:p>
            <a:pPr marL="0" indent="0">
              <a:buNone/>
            </a:pPr>
            <a:endParaRPr lang="en-US" dirty="0" smtClean="0"/>
          </a:p>
          <a:p>
            <a:pPr marL="0" indent="0">
              <a:buNone/>
            </a:pPr>
            <a:endParaRPr lang="en-US" dirty="0"/>
          </a:p>
        </p:txBody>
      </p:sp>
      <p:pic>
        <p:nvPicPr>
          <p:cNvPr id="1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144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967103" y="64847"/>
            <a:ext cx="7209794" cy="1323439"/>
          </a:xfrm>
          <a:prstGeom prst="rect">
            <a:avLst/>
          </a:prstGeom>
          <a:noFill/>
        </p:spPr>
        <p:txBody>
          <a:bodyPr wrap="none" rtlCol="0">
            <a:spAutoFit/>
          </a:bodyPr>
          <a:lstStyle/>
          <a:p>
            <a:pPr algn="ctr"/>
            <a:r>
              <a:rPr lang="en-US" sz="4000" b="1" dirty="0" smtClean="0">
                <a:solidFill>
                  <a:schemeClr val="bg1"/>
                </a:solidFill>
              </a:rPr>
              <a:t>PLANNING - EXPLORING SYSTEM </a:t>
            </a:r>
          </a:p>
          <a:p>
            <a:pPr algn="ctr"/>
            <a:r>
              <a:rPr lang="en-US" sz="4000" b="1" dirty="0" smtClean="0">
                <a:solidFill>
                  <a:schemeClr val="bg1"/>
                </a:solidFill>
              </a:rPr>
              <a:t>IMPLECATIONS</a:t>
            </a:r>
            <a:endParaRPr lang="en-US" sz="4000" b="1" dirty="0">
              <a:solidFill>
                <a:schemeClr val="bg1"/>
              </a:solidFill>
            </a:endParaRPr>
          </a:p>
        </p:txBody>
      </p:sp>
      <p:sp>
        <p:nvSpPr>
          <p:cNvPr id="5" name="TextBox 4"/>
          <p:cNvSpPr txBox="1"/>
          <p:nvPr/>
        </p:nvSpPr>
        <p:spPr>
          <a:xfrm>
            <a:off x="5029200" y="2727636"/>
            <a:ext cx="3886200" cy="2677656"/>
          </a:xfrm>
          <a:prstGeom prst="rect">
            <a:avLst/>
          </a:prstGeom>
          <a:noFill/>
        </p:spPr>
        <p:txBody>
          <a:bodyPr wrap="square" rtlCol="0">
            <a:spAutoFit/>
          </a:bodyPr>
          <a:lstStyle/>
          <a:p>
            <a:pPr marL="571500" indent="-571500">
              <a:buClr>
                <a:srgbClr val="C00000"/>
              </a:buClr>
              <a:buFont typeface="Wingdings" panose="05000000000000000000" pitchFamily="2" charset="2"/>
              <a:buChar char="Ø"/>
            </a:pPr>
            <a:r>
              <a:rPr lang="en-ZA" sz="2800" dirty="0" smtClean="0"/>
              <a:t>HR </a:t>
            </a:r>
          </a:p>
          <a:p>
            <a:pPr marL="571500" indent="-571500">
              <a:buClr>
                <a:srgbClr val="C00000"/>
              </a:buClr>
              <a:buFont typeface="Wingdings" panose="05000000000000000000" pitchFamily="2" charset="2"/>
              <a:buChar char="Ø"/>
            </a:pPr>
            <a:r>
              <a:rPr lang="en-ZA" sz="2800" dirty="0" smtClean="0"/>
              <a:t>Training </a:t>
            </a:r>
            <a:r>
              <a:rPr lang="en-ZA" sz="2800" dirty="0"/>
              <a:t>and development </a:t>
            </a:r>
            <a:endParaRPr lang="en-ZA" sz="2800" dirty="0" smtClean="0"/>
          </a:p>
          <a:p>
            <a:pPr marL="571500" indent="-571500">
              <a:buClr>
                <a:srgbClr val="C00000"/>
              </a:buClr>
              <a:buFont typeface="Wingdings" panose="05000000000000000000" pitchFamily="2" charset="2"/>
              <a:buChar char="Ø"/>
            </a:pPr>
            <a:r>
              <a:rPr lang="en-ZA" sz="2800" dirty="0" smtClean="0"/>
              <a:t>IT </a:t>
            </a:r>
            <a:r>
              <a:rPr lang="en-ZA" sz="2800" dirty="0"/>
              <a:t>infrastructure </a:t>
            </a:r>
            <a:endParaRPr lang="en-ZA" sz="2800" dirty="0" smtClean="0"/>
          </a:p>
          <a:p>
            <a:pPr marL="571500" indent="-571500">
              <a:buClr>
                <a:srgbClr val="C00000"/>
              </a:buClr>
              <a:buFont typeface="Wingdings" panose="05000000000000000000" pitchFamily="2" charset="2"/>
              <a:buChar char="Ø"/>
            </a:pPr>
            <a:r>
              <a:rPr lang="en-ZA" sz="2800" dirty="0" smtClean="0"/>
              <a:t>Core </a:t>
            </a:r>
            <a:r>
              <a:rPr lang="en-ZA" sz="2800" dirty="0"/>
              <a:t>mission/vision </a:t>
            </a:r>
            <a:endParaRPr lang="en-ZA" sz="2800" dirty="0" smtClean="0"/>
          </a:p>
          <a:p>
            <a:pPr marL="571500" indent="-571500">
              <a:buClr>
                <a:srgbClr val="C00000"/>
              </a:buClr>
              <a:buFont typeface="Wingdings" panose="05000000000000000000" pitchFamily="2" charset="2"/>
              <a:buChar char="Ø"/>
            </a:pPr>
            <a:r>
              <a:rPr lang="en-ZA" sz="2800" dirty="0" smtClean="0"/>
              <a:t>Other</a:t>
            </a:r>
            <a:endParaRPr lang="en-ZA" sz="3200" dirty="0"/>
          </a:p>
        </p:txBody>
      </p:sp>
    </p:spTree>
    <p:extLst>
      <p:ext uri="{BB962C8B-B14F-4D97-AF65-F5344CB8AC3E}">
        <p14:creationId xmlns:p14="http://schemas.microsoft.com/office/powerpoint/2010/main" val="22141327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1676399"/>
            <a:ext cx="8458200" cy="4867277"/>
          </a:xfrm>
        </p:spPr>
        <p:txBody>
          <a:bodyPr>
            <a:normAutofit/>
          </a:bodyPr>
          <a:lstStyle/>
          <a:p>
            <a:pPr>
              <a:spcBef>
                <a:spcPts val="0"/>
              </a:spcBef>
              <a:spcAft>
                <a:spcPts val="600"/>
              </a:spcAft>
              <a:buClr>
                <a:srgbClr val="C00000"/>
              </a:buClr>
              <a:buFont typeface="Wingdings" panose="05000000000000000000" pitchFamily="2" charset="2"/>
              <a:buChar char="Ø"/>
              <a:defRPr/>
            </a:pPr>
            <a:r>
              <a:rPr lang="en-ZA" altLang="en-US" sz="2400" dirty="0" smtClean="0"/>
              <a:t>A </a:t>
            </a:r>
            <a:r>
              <a:rPr lang="en-ZA" altLang="en-US" sz="2400" dirty="0"/>
              <a:t>project management plan is a </a:t>
            </a:r>
            <a:r>
              <a:rPr lang="en-ZA" altLang="en-US" sz="2400" dirty="0">
                <a:solidFill>
                  <a:srgbClr val="C00000"/>
                </a:solidFill>
              </a:rPr>
              <a:t>fundamental tool</a:t>
            </a:r>
            <a:r>
              <a:rPr lang="en-ZA" altLang="en-US" sz="2400" dirty="0"/>
              <a:t> for the project manger to deliver the project successfully.  </a:t>
            </a:r>
            <a:endParaRPr lang="en-ZA" altLang="en-US" sz="2400" dirty="0" smtClean="0"/>
          </a:p>
          <a:p>
            <a:pPr>
              <a:spcBef>
                <a:spcPts val="0"/>
              </a:spcBef>
              <a:spcAft>
                <a:spcPts val="600"/>
              </a:spcAft>
              <a:buClr>
                <a:srgbClr val="C00000"/>
              </a:buClr>
              <a:buFont typeface="Wingdings" panose="05000000000000000000" pitchFamily="2" charset="2"/>
              <a:buChar char="Ø"/>
              <a:defRPr/>
            </a:pPr>
            <a:r>
              <a:rPr lang="en-ZA" altLang="en-US" sz="2400" dirty="0" smtClean="0"/>
              <a:t>This </a:t>
            </a:r>
            <a:r>
              <a:rPr lang="en-ZA" altLang="en-US" sz="2400" dirty="0"/>
              <a:t>document is a </a:t>
            </a:r>
            <a:r>
              <a:rPr lang="en-ZA" altLang="en-US" sz="2400" dirty="0">
                <a:solidFill>
                  <a:srgbClr val="C00000"/>
                </a:solidFill>
              </a:rPr>
              <a:t>strategic and formalized roadmap</a:t>
            </a:r>
            <a:r>
              <a:rPr lang="en-ZA" altLang="en-US" sz="2400" dirty="0"/>
              <a:t> to accomplish the project’s objectives by describing how the project is to be executed, monitored and controlled, which includes creating a project work breakdown structure, identifying and planning to mitigate risk, </a:t>
            </a:r>
            <a:r>
              <a:rPr lang="en-ZA" altLang="en-US" sz="2400" dirty="0" smtClean="0"/>
              <a:t>identifying manners</a:t>
            </a:r>
          </a:p>
          <a:p>
            <a:pPr marL="0" indent="0">
              <a:spcBef>
                <a:spcPts val="0"/>
              </a:spcBef>
              <a:spcAft>
                <a:spcPts val="600"/>
              </a:spcAft>
              <a:buNone/>
              <a:defRPr/>
            </a:pPr>
            <a:r>
              <a:rPr lang="en-ZA" altLang="en-US" sz="2400" dirty="0"/>
              <a:t> </a:t>
            </a:r>
            <a:r>
              <a:rPr lang="en-ZA" altLang="en-US" sz="2400" dirty="0" smtClean="0"/>
              <a:t>    in </a:t>
            </a:r>
            <a:r>
              <a:rPr lang="en-ZA" altLang="en-US" sz="2400" dirty="0"/>
              <a:t>which to effectively </a:t>
            </a:r>
            <a:r>
              <a:rPr lang="en-ZA" altLang="en-US" sz="2400" dirty="0" smtClean="0"/>
              <a:t>communicate </a:t>
            </a:r>
            <a:r>
              <a:rPr lang="en-ZA" altLang="en-US" sz="2400" dirty="0"/>
              <a:t>with </a:t>
            </a:r>
            <a:endParaRPr lang="en-ZA" altLang="en-US" sz="2400" dirty="0" smtClean="0"/>
          </a:p>
          <a:p>
            <a:pPr marL="0" indent="0">
              <a:spcBef>
                <a:spcPts val="0"/>
              </a:spcBef>
              <a:spcAft>
                <a:spcPts val="600"/>
              </a:spcAft>
              <a:buNone/>
              <a:defRPr/>
            </a:pPr>
            <a:r>
              <a:rPr lang="en-ZA" altLang="en-US" sz="2400" dirty="0"/>
              <a:t> </a:t>
            </a:r>
            <a:r>
              <a:rPr lang="en-ZA" altLang="en-US" sz="2400" dirty="0" smtClean="0"/>
              <a:t>    stakeholders </a:t>
            </a:r>
            <a:r>
              <a:rPr lang="en-ZA" altLang="en-US" sz="2400" dirty="0"/>
              <a:t>and other </a:t>
            </a:r>
            <a:r>
              <a:rPr lang="en-ZA" altLang="en-US" sz="2400" dirty="0" smtClean="0"/>
              <a:t>project </a:t>
            </a:r>
            <a:r>
              <a:rPr lang="en-ZA" altLang="en-US" sz="2400" dirty="0"/>
              <a:t>team </a:t>
            </a:r>
            <a:endParaRPr lang="en-ZA" altLang="en-US" sz="2400" dirty="0" smtClean="0"/>
          </a:p>
          <a:p>
            <a:pPr marL="0" indent="0">
              <a:spcBef>
                <a:spcPts val="0"/>
              </a:spcBef>
              <a:spcAft>
                <a:spcPts val="600"/>
              </a:spcAft>
              <a:buNone/>
              <a:defRPr/>
            </a:pPr>
            <a:r>
              <a:rPr lang="en-ZA" altLang="en-US" sz="2400" dirty="0"/>
              <a:t> </a:t>
            </a:r>
            <a:r>
              <a:rPr lang="en-ZA" altLang="en-US" sz="2400" dirty="0" smtClean="0"/>
              <a:t>    members</a:t>
            </a:r>
            <a:r>
              <a:rPr lang="en-ZA" altLang="en-US" sz="2400" dirty="0"/>
              <a:t>, and developing a </a:t>
            </a:r>
            <a:r>
              <a:rPr lang="en-ZA" altLang="en-US" sz="2400" dirty="0" smtClean="0"/>
              <a:t>plan </a:t>
            </a:r>
            <a:r>
              <a:rPr lang="en-ZA" altLang="en-US" sz="2400" dirty="0"/>
              <a:t>to manage </a:t>
            </a:r>
            <a:endParaRPr lang="en-ZA" altLang="en-US" sz="2400" dirty="0" smtClean="0"/>
          </a:p>
          <a:p>
            <a:pPr marL="0" indent="0">
              <a:spcBef>
                <a:spcPts val="0"/>
              </a:spcBef>
              <a:spcAft>
                <a:spcPts val="600"/>
              </a:spcAft>
              <a:buNone/>
              <a:defRPr/>
            </a:pPr>
            <a:r>
              <a:rPr lang="en-ZA" altLang="en-US" sz="2400" dirty="0"/>
              <a:t> </a:t>
            </a:r>
            <a:r>
              <a:rPr lang="en-ZA" altLang="en-US" sz="2400" dirty="0" smtClean="0"/>
              <a:t>    changes</a:t>
            </a:r>
            <a:r>
              <a:rPr lang="en-ZA" altLang="en-US" sz="2400" dirty="0"/>
              <a:t>.  </a:t>
            </a:r>
            <a:endParaRPr lang="en-ZA" altLang="en-US" sz="2400" dirty="0" smtClean="0"/>
          </a:p>
          <a:p>
            <a:pPr marL="0" indent="0">
              <a:buNone/>
            </a:pPr>
            <a:endParaRPr lang="en-ZA" sz="2800" dirty="0"/>
          </a:p>
          <a:p>
            <a:endParaRPr lang="en-ZA" sz="2800" dirty="0"/>
          </a:p>
          <a:p>
            <a:endParaRPr lang="en-ZA" sz="2800" dirty="0"/>
          </a:p>
          <a:p>
            <a:endParaRPr lang="en-US" sz="3000" dirty="0" smtClean="0"/>
          </a:p>
          <a:p>
            <a:endParaRPr lang="en-US" sz="4400" b="1" dirty="0">
              <a:solidFill>
                <a:schemeClr val="bg1"/>
              </a:solidFill>
            </a:endParaRPr>
          </a:p>
          <a:p>
            <a:endParaRPr lang="en-US" sz="3000" dirty="0" smtClean="0"/>
          </a:p>
          <a:p>
            <a:pPr marL="0" indent="0">
              <a:buNone/>
            </a:pPr>
            <a:endParaRPr lang="en-US" dirty="0" smtClean="0"/>
          </a:p>
          <a:p>
            <a:pPr marL="0" indent="0">
              <a:buNone/>
            </a:pPr>
            <a:endParaRPr lang="en-US" dirty="0"/>
          </a:p>
        </p:txBody>
      </p:sp>
      <p:pic>
        <p:nvPicPr>
          <p:cNvPr id="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144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50994" y="369957"/>
            <a:ext cx="9245994" cy="707886"/>
          </a:xfrm>
          <a:prstGeom prst="rect">
            <a:avLst/>
          </a:prstGeom>
          <a:noFill/>
        </p:spPr>
        <p:txBody>
          <a:bodyPr wrap="none" rtlCol="0">
            <a:spAutoFit/>
          </a:bodyPr>
          <a:lstStyle/>
          <a:p>
            <a:pPr algn="ctr"/>
            <a:r>
              <a:rPr lang="en-US" sz="4000" b="1" dirty="0" smtClean="0">
                <a:solidFill>
                  <a:schemeClr val="bg1"/>
                </a:solidFill>
              </a:rPr>
              <a:t>WHAT IS A PROJECT MANAGEMENT PLAN?</a:t>
            </a:r>
            <a:endParaRPr lang="en-US" sz="4000" b="1" dirty="0">
              <a:solidFill>
                <a:schemeClr val="bg1"/>
              </a:solidFill>
            </a:endParaRPr>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24600" y="4543371"/>
            <a:ext cx="2106706" cy="2000306"/>
          </a:xfrm>
          <a:prstGeom prst="rect">
            <a:avLst/>
          </a:prstGeom>
        </p:spPr>
      </p:pic>
    </p:spTree>
    <p:extLst>
      <p:ext uri="{BB962C8B-B14F-4D97-AF65-F5344CB8AC3E}">
        <p14:creationId xmlns:p14="http://schemas.microsoft.com/office/powerpoint/2010/main" val="301059512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1676399"/>
            <a:ext cx="8686800" cy="4867277"/>
          </a:xfrm>
        </p:spPr>
        <p:txBody>
          <a:bodyPr>
            <a:normAutofit lnSpcReduction="10000"/>
          </a:bodyPr>
          <a:lstStyle/>
          <a:p>
            <a:pPr>
              <a:spcBef>
                <a:spcPts val="0"/>
              </a:spcBef>
              <a:spcAft>
                <a:spcPts val="600"/>
              </a:spcAft>
              <a:buClr>
                <a:srgbClr val="C00000"/>
              </a:buClr>
              <a:buFont typeface="Wingdings" panose="05000000000000000000" pitchFamily="2" charset="2"/>
              <a:buChar char="Ø"/>
              <a:defRPr/>
            </a:pPr>
            <a:r>
              <a:rPr lang="en-ZA" altLang="en-US" sz="2600" dirty="0" smtClean="0"/>
              <a:t>It </a:t>
            </a:r>
            <a:r>
              <a:rPr lang="en-ZA" altLang="en-US" sz="2600" dirty="0"/>
              <a:t>is essentially a </a:t>
            </a:r>
            <a:r>
              <a:rPr lang="en-ZA" altLang="en-US" sz="2600" dirty="0">
                <a:solidFill>
                  <a:srgbClr val="C00000"/>
                </a:solidFill>
              </a:rPr>
              <a:t>guide for executing the project</a:t>
            </a:r>
            <a:r>
              <a:rPr lang="en-ZA" altLang="en-US" sz="2600" dirty="0"/>
              <a:t>, and a manner in which to gain buy-in and approval from stakeholders and sponsors prior to commencement.  </a:t>
            </a:r>
            <a:endParaRPr lang="en-ZA" altLang="en-US" sz="2600" dirty="0" smtClean="0"/>
          </a:p>
          <a:p>
            <a:pPr>
              <a:spcBef>
                <a:spcPts val="0"/>
              </a:spcBef>
              <a:spcAft>
                <a:spcPts val="600"/>
              </a:spcAft>
              <a:buClr>
                <a:srgbClr val="C00000"/>
              </a:buClr>
              <a:buFont typeface="Wingdings" panose="05000000000000000000" pitchFamily="2" charset="2"/>
              <a:buChar char="Ø"/>
              <a:defRPr/>
            </a:pPr>
            <a:r>
              <a:rPr lang="en-ZA" altLang="en-US" sz="2600" dirty="0" smtClean="0"/>
              <a:t>This </a:t>
            </a:r>
            <a:r>
              <a:rPr lang="en-ZA" altLang="en-US" sz="2600" dirty="0"/>
              <a:t>plan is a </a:t>
            </a:r>
            <a:r>
              <a:rPr lang="en-ZA" altLang="en-US" sz="2600" dirty="0">
                <a:solidFill>
                  <a:srgbClr val="C00000"/>
                </a:solidFill>
              </a:rPr>
              <a:t>living document </a:t>
            </a:r>
            <a:r>
              <a:rPr lang="en-ZA" altLang="en-US" sz="2600" dirty="0"/>
              <a:t>that is updated and revised throughout the project at strategic milestones or significant events to accommodate the progressive, elaborative nature of the project. </a:t>
            </a:r>
            <a:endParaRPr lang="en-ZA" altLang="en-US" sz="2600" dirty="0" smtClean="0"/>
          </a:p>
          <a:p>
            <a:pPr>
              <a:spcBef>
                <a:spcPts val="0"/>
              </a:spcBef>
              <a:spcAft>
                <a:spcPts val="600"/>
              </a:spcAft>
              <a:buClr>
                <a:srgbClr val="C00000"/>
              </a:buClr>
              <a:buFont typeface="Wingdings" panose="05000000000000000000" pitchFamily="2" charset="2"/>
              <a:buChar char="Ø"/>
              <a:defRPr/>
            </a:pPr>
            <a:r>
              <a:rPr lang="en-ZA" altLang="en-US" sz="2600" dirty="0" smtClean="0"/>
              <a:t> </a:t>
            </a:r>
            <a:r>
              <a:rPr lang="en-ZA" altLang="en-US" sz="2600" dirty="0"/>
              <a:t>The </a:t>
            </a:r>
            <a:r>
              <a:rPr lang="en-ZA" altLang="en-US" sz="2600" dirty="0">
                <a:solidFill>
                  <a:srgbClr val="C00000"/>
                </a:solidFill>
              </a:rPr>
              <a:t>project management plan will vary based on size, complexity, risk, and/or sensitivity of the project</a:t>
            </a:r>
            <a:r>
              <a:rPr lang="en-ZA" altLang="en-US" sz="2600" dirty="0"/>
              <a:t>.  </a:t>
            </a:r>
            <a:endParaRPr lang="en-ZA" altLang="en-US" sz="2600" dirty="0" smtClean="0"/>
          </a:p>
          <a:p>
            <a:pPr>
              <a:spcBef>
                <a:spcPts val="0"/>
              </a:spcBef>
              <a:spcAft>
                <a:spcPts val="600"/>
              </a:spcAft>
              <a:buClr>
                <a:srgbClr val="C00000"/>
              </a:buClr>
              <a:buFont typeface="Wingdings" panose="05000000000000000000" pitchFamily="2" charset="2"/>
              <a:buChar char="Ø"/>
              <a:defRPr/>
            </a:pPr>
            <a:r>
              <a:rPr lang="en-ZA" altLang="en-US" sz="2600" dirty="0" smtClean="0"/>
              <a:t>Implementing </a:t>
            </a:r>
            <a:r>
              <a:rPr lang="en-ZA" altLang="en-US" sz="2600" dirty="0"/>
              <a:t>the project management plan requires competency in all of the project management knowledge areas and is critical to the success of the </a:t>
            </a:r>
            <a:r>
              <a:rPr lang="en-ZA" altLang="en-US" sz="2600" dirty="0" smtClean="0"/>
              <a:t>project.</a:t>
            </a:r>
            <a:endParaRPr lang="en-ZA" sz="2600" dirty="0"/>
          </a:p>
          <a:p>
            <a:pPr>
              <a:spcBef>
                <a:spcPts val="0"/>
              </a:spcBef>
              <a:spcAft>
                <a:spcPts val="600"/>
              </a:spcAft>
              <a:defRPr/>
            </a:pPr>
            <a:endParaRPr lang="en-ZA" altLang="en-US" sz="1400" dirty="0" smtClean="0"/>
          </a:p>
          <a:p>
            <a:pPr marL="0" indent="0">
              <a:buNone/>
            </a:pPr>
            <a:endParaRPr lang="en-ZA" sz="2800" dirty="0"/>
          </a:p>
          <a:p>
            <a:endParaRPr lang="en-ZA" sz="2800" dirty="0"/>
          </a:p>
          <a:p>
            <a:endParaRPr lang="en-ZA" sz="2800" dirty="0"/>
          </a:p>
          <a:p>
            <a:endParaRPr lang="en-US" sz="3000" dirty="0" smtClean="0"/>
          </a:p>
          <a:p>
            <a:endParaRPr lang="en-US" sz="4400" b="1" dirty="0">
              <a:solidFill>
                <a:schemeClr val="bg1"/>
              </a:solidFill>
            </a:endParaRPr>
          </a:p>
          <a:p>
            <a:endParaRPr lang="en-US" sz="3000" dirty="0" smtClean="0"/>
          </a:p>
          <a:p>
            <a:pPr marL="0" indent="0">
              <a:buNone/>
            </a:pPr>
            <a:endParaRPr lang="en-US" dirty="0" smtClean="0"/>
          </a:p>
          <a:p>
            <a:pPr marL="0" indent="0">
              <a:buNone/>
            </a:pPr>
            <a:endParaRPr lang="en-US" dirty="0"/>
          </a:p>
        </p:txBody>
      </p:sp>
      <p:pic>
        <p:nvPicPr>
          <p:cNvPr id="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144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50994" y="369957"/>
            <a:ext cx="9245994" cy="707886"/>
          </a:xfrm>
          <a:prstGeom prst="rect">
            <a:avLst/>
          </a:prstGeom>
          <a:noFill/>
        </p:spPr>
        <p:txBody>
          <a:bodyPr wrap="none" rtlCol="0">
            <a:spAutoFit/>
          </a:bodyPr>
          <a:lstStyle/>
          <a:p>
            <a:pPr algn="ctr"/>
            <a:r>
              <a:rPr lang="en-US" sz="4000" b="1" dirty="0" smtClean="0">
                <a:solidFill>
                  <a:schemeClr val="bg1"/>
                </a:solidFill>
              </a:rPr>
              <a:t>WHAT IS A PROJECT MANAGEMENT PLAN?</a:t>
            </a:r>
            <a:endParaRPr lang="en-US" sz="4000" b="1" dirty="0">
              <a:solidFill>
                <a:schemeClr val="bg1"/>
              </a:solidFill>
            </a:endParaRPr>
          </a:p>
        </p:txBody>
      </p:sp>
    </p:spTree>
    <p:extLst>
      <p:ext uri="{BB962C8B-B14F-4D97-AF65-F5344CB8AC3E}">
        <p14:creationId xmlns:p14="http://schemas.microsoft.com/office/powerpoint/2010/main" val="29160120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144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3340733" y="369957"/>
            <a:ext cx="2462533" cy="707886"/>
          </a:xfrm>
          <a:prstGeom prst="rect">
            <a:avLst/>
          </a:prstGeom>
          <a:noFill/>
        </p:spPr>
        <p:txBody>
          <a:bodyPr wrap="none" rtlCol="0">
            <a:spAutoFit/>
          </a:bodyPr>
          <a:lstStyle/>
          <a:p>
            <a:pPr algn="ctr"/>
            <a:r>
              <a:rPr lang="en-US" sz="4000" b="1" dirty="0" smtClean="0">
                <a:solidFill>
                  <a:schemeClr val="bg1"/>
                </a:solidFill>
              </a:rPr>
              <a:t>PLANNING</a:t>
            </a:r>
            <a:endParaRPr lang="en-US" sz="4000" b="1" dirty="0">
              <a:solidFill>
                <a:schemeClr val="bg1"/>
              </a:solidFill>
            </a:endParaRPr>
          </a:p>
        </p:txBody>
      </p:sp>
      <p:sp>
        <p:nvSpPr>
          <p:cNvPr id="6" name="Rectangle 3"/>
          <p:cNvSpPr txBox="1">
            <a:spLocks noChangeArrowheads="1"/>
          </p:cNvSpPr>
          <p:nvPr/>
        </p:nvSpPr>
        <p:spPr>
          <a:xfrm>
            <a:off x="457200" y="1981200"/>
            <a:ext cx="8229600" cy="4327525"/>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90000"/>
              </a:lnSpc>
              <a:buNone/>
            </a:pPr>
            <a:r>
              <a:rPr lang="en-GB" altLang="en-US" sz="2400" dirty="0" smtClean="0"/>
              <a:t>Quite often, when planning, you DON’T need a detailed task list in a chart </a:t>
            </a:r>
          </a:p>
          <a:p>
            <a:pPr marL="0" indent="0">
              <a:lnSpc>
                <a:spcPct val="90000"/>
              </a:lnSpc>
              <a:buNone/>
            </a:pPr>
            <a:endParaRPr lang="en-GB" altLang="en-US" sz="2400" dirty="0" smtClean="0"/>
          </a:p>
          <a:p>
            <a:pPr marL="0" indent="0" algn="ctr">
              <a:lnSpc>
                <a:spcPct val="90000"/>
              </a:lnSpc>
              <a:buNone/>
            </a:pPr>
            <a:r>
              <a:rPr lang="en-GB" altLang="en-US" sz="2400" dirty="0" smtClean="0">
                <a:solidFill>
                  <a:srgbClr val="C00000"/>
                </a:solidFill>
              </a:rPr>
              <a:t>You can </a:t>
            </a:r>
            <a:r>
              <a:rPr lang="en-GB" altLang="en-US" sz="2400" b="1" dirty="0" smtClean="0">
                <a:solidFill>
                  <a:srgbClr val="C00000"/>
                </a:solidFill>
                <a:cs typeface="MV Boli" panose="02000500030200090000" pitchFamily="2" charset="0"/>
              </a:rPr>
              <a:t>trust</a:t>
            </a:r>
            <a:r>
              <a:rPr lang="en-GB" altLang="en-US" sz="2400" dirty="0" smtClean="0">
                <a:solidFill>
                  <a:srgbClr val="C00000"/>
                </a:solidFill>
              </a:rPr>
              <a:t> people in your team to work out how to deliver their parts</a:t>
            </a:r>
          </a:p>
          <a:p>
            <a:pPr marL="0" indent="0">
              <a:lnSpc>
                <a:spcPct val="90000"/>
              </a:lnSpc>
              <a:buNone/>
            </a:pPr>
            <a:endParaRPr lang="en-GB" altLang="en-US" sz="2400" dirty="0" smtClean="0">
              <a:solidFill>
                <a:srgbClr val="C00000"/>
              </a:solidFill>
            </a:endParaRPr>
          </a:p>
          <a:p>
            <a:pPr marL="0" indent="0">
              <a:lnSpc>
                <a:spcPct val="90000"/>
              </a:lnSpc>
              <a:buNone/>
            </a:pPr>
            <a:r>
              <a:rPr lang="en-GB" altLang="en-US" sz="2400" dirty="0" smtClean="0"/>
              <a:t>All you need to do a plan and schedule for is to </a:t>
            </a:r>
          </a:p>
          <a:p>
            <a:pPr lvl="1">
              <a:lnSpc>
                <a:spcPct val="90000"/>
              </a:lnSpc>
            </a:pPr>
            <a:r>
              <a:rPr lang="en-GB" altLang="en-US" sz="2400" dirty="0" smtClean="0"/>
              <a:t>Identify what needs to be done</a:t>
            </a:r>
          </a:p>
          <a:p>
            <a:pPr lvl="1">
              <a:lnSpc>
                <a:spcPct val="90000"/>
              </a:lnSpc>
            </a:pPr>
            <a:r>
              <a:rPr lang="en-GB" altLang="en-US" sz="2400" dirty="0" smtClean="0"/>
              <a:t>Identify who needs to do it</a:t>
            </a:r>
          </a:p>
          <a:p>
            <a:pPr lvl="1">
              <a:lnSpc>
                <a:spcPct val="90000"/>
              </a:lnSpc>
            </a:pPr>
            <a:r>
              <a:rPr lang="en-GB" altLang="en-US" sz="2400" dirty="0" smtClean="0"/>
              <a:t>Identify when things need to be done</a:t>
            </a:r>
          </a:p>
          <a:p>
            <a:pPr lvl="1">
              <a:lnSpc>
                <a:spcPct val="90000"/>
              </a:lnSpc>
            </a:pPr>
            <a:r>
              <a:rPr lang="en-GB" altLang="en-US" sz="2400" dirty="0" smtClean="0"/>
              <a:t>Track progress</a:t>
            </a:r>
            <a:endParaRPr lang="en-GB" altLang="en-US" sz="2400" dirty="0"/>
          </a:p>
        </p:txBody>
      </p:sp>
    </p:spTree>
    <p:extLst>
      <p:ext uri="{BB962C8B-B14F-4D97-AF65-F5344CB8AC3E}">
        <p14:creationId xmlns:p14="http://schemas.microsoft.com/office/powerpoint/2010/main" val="230386508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447801"/>
            <a:ext cx="9144000" cy="5095876"/>
          </a:xfrm>
        </p:spPr>
        <p:txBody>
          <a:bodyPr>
            <a:normAutofit/>
          </a:bodyPr>
          <a:lstStyle/>
          <a:p>
            <a:pPr>
              <a:lnSpc>
                <a:spcPct val="80000"/>
              </a:lnSpc>
            </a:pPr>
            <a:endParaRPr lang="en-US" sz="2200" dirty="0" smtClean="0"/>
          </a:p>
          <a:p>
            <a:pPr>
              <a:lnSpc>
                <a:spcPct val="80000"/>
              </a:lnSpc>
            </a:pPr>
            <a:endParaRPr lang="en-US" sz="2200" dirty="0"/>
          </a:p>
          <a:p>
            <a:pPr lvl="2">
              <a:lnSpc>
                <a:spcPct val="80000"/>
              </a:lnSpc>
              <a:buClr>
                <a:srgbClr val="C00000"/>
              </a:buClr>
              <a:buFont typeface="Wingdings" panose="05000000000000000000" pitchFamily="2" charset="2"/>
              <a:buChar char="Ø"/>
            </a:pPr>
            <a:r>
              <a:rPr lang="en-US" dirty="0" smtClean="0"/>
              <a:t>What is a project</a:t>
            </a:r>
            <a:endParaRPr lang="en-US" sz="1400" dirty="0" smtClean="0"/>
          </a:p>
          <a:p>
            <a:pPr lvl="2" indent="-342900">
              <a:lnSpc>
                <a:spcPct val="80000"/>
              </a:lnSpc>
              <a:buClr>
                <a:srgbClr val="C00000"/>
              </a:buClr>
              <a:buFont typeface="Wingdings" panose="05000000000000000000" pitchFamily="2" charset="2"/>
              <a:buChar char="Ø"/>
            </a:pPr>
            <a:endParaRPr lang="en-ZA" dirty="0"/>
          </a:p>
          <a:p>
            <a:pPr lvl="2">
              <a:lnSpc>
                <a:spcPct val="80000"/>
              </a:lnSpc>
              <a:buClr>
                <a:srgbClr val="C00000"/>
              </a:buClr>
              <a:buFont typeface="Wingdings" panose="05000000000000000000" pitchFamily="2" charset="2"/>
              <a:buChar char="Ø"/>
            </a:pPr>
            <a:r>
              <a:rPr lang="en-ZA" altLang="en-US" dirty="0" smtClean="0"/>
              <a:t>What is project management</a:t>
            </a:r>
            <a:endParaRPr lang="en-ZA" altLang="en-US" sz="1000" dirty="0" smtClean="0"/>
          </a:p>
          <a:p>
            <a:pPr lvl="2" indent="-342900">
              <a:lnSpc>
                <a:spcPct val="80000"/>
              </a:lnSpc>
              <a:buClr>
                <a:srgbClr val="C00000"/>
              </a:buClr>
              <a:buFont typeface="Wingdings" panose="05000000000000000000" pitchFamily="2" charset="2"/>
              <a:buChar char="Ø"/>
            </a:pPr>
            <a:endParaRPr lang="en-ZA" altLang="en-US" dirty="0"/>
          </a:p>
          <a:p>
            <a:pPr lvl="2">
              <a:lnSpc>
                <a:spcPct val="80000"/>
              </a:lnSpc>
              <a:buClr>
                <a:srgbClr val="C00000"/>
              </a:buClr>
              <a:buFont typeface="Wingdings" panose="05000000000000000000" pitchFamily="2" charset="2"/>
              <a:buChar char="Ø"/>
            </a:pPr>
            <a:r>
              <a:rPr lang="en-ZA" altLang="en-US" dirty="0" smtClean="0"/>
              <a:t>Project stakeholders</a:t>
            </a:r>
            <a:endParaRPr lang="en-ZA" altLang="en-US" sz="600" dirty="0" smtClean="0"/>
          </a:p>
          <a:p>
            <a:pPr lvl="2" indent="-342900">
              <a:lnSpc>
                <a:spcPct val="80000"/>
              </a:lnSpc>
              <a:buClr>
                <a:srgbClr val="C00000"/>
              </a:buClr>
              <a:buFont typeface="Wingdings" panose="05000000000000000000" pitchFamily="2" charset="2"/>
              <a:buChar char="Ø"/>
            </a:pPr>
            <a:endParaRPr lang="en-ZA" altLang="en-US" dirty="0"/>
          </a:p>
          <a:p>
            <a:pPr lvl="2">
              <a:lnSpc>
                <a:spcPct val="80000"/>
              </a:lnSpc>
              <a:buClr>
                <a:srgbClr val="C00000"/>
              </a:buClr>
              <a:buFont typeface="Wingdings" panose="05000000000000000000" pitchFamily="2" charset="2"/>
              <a:buChar char="Ø"/>
            </a:pPr>
            <a:r>
              <a:rPr lang="en-ZA" altLang="en-US" dirty="0" smtClean="0"/>
              <a:t>Project management skills</a:t>
            </a:r>
          </a:p>
          <a:p>
            <a:pPr lvl="2" indent="-342900">
              <a:lnSpc>
                <a:spcPct val="80000"/>
              </a:lnSpc>
              <a:buClr>
                <a:srgbClr val="C00000"/>
              </a:buClr>
              <a:buFont typeface="Wingdings" panose="05000000000000000000" pitchFamily="2" charset="2"/>
              <a:buChar char="Ø"/>
            </a:pPr>
            <a:endParaRPr lang="en-ZA" altLang="en-US" dirty="0" smtClean="0"/>
          </a:p>
          <a:p>
            <a:pPr lvl="2">
              <a:lnSpc>
                <a:spcPct val="80000"/>
              </a:lnSpc>
              <a:buClr>
                <a:srgbClr val="C00000"/>
              </a:buClr>
              <a:buFont typeface="Wingdings" panose="05000000000000000000" pitchFamily="2" charset="2"/>
              <a:buChar char="Ø"/>
            </a:pPr>
            <a:r>
              <a:rPr lang="en-ZA" altLang="en-US" dirty="0" smtClean="0"/>
              <a:t>Project manager</a:t>
            </a:r>
          </a:p>
          <a:p>
            <a:pPr lvl="2">
              <a:lnSpc>
                <a:spcPct val="80000"/>
              </a:lnSpc>
              <a:buClr>
                <a:srgbClr val="C00000"/>
              </a:buClr>
              <a:buFont typeface="Wingdings" panose="05000000000000000000" pitchFamily="2" charset="2"/>
              <a:buChar char="Ø"/>
            </a:pPr>
            <a:endParaRPr lang="en-ZA" altLang="en-US" dirty="0" smtClean="0"/>
          </a:p>
          <a:p>
            <a:pPr lvl="2">
              <a:lnSpc>
                <a:spcPct val="80000"/>
              </a:lnSpc>
              <a:buClr>
                <a:srgbClr val="C00000"/>
              </a:buClr>
              <a:buFont typeface="Wingdings" panose="05000000000000000000" pitchFamily="2" charset="2"/>
              <a:buChar char="Ø"/>
            </a:pPr>
            <a:r>
              <a:rPr lang="en-ZA" altLang="en-US" dirty="0" smtClean="0"/>
              <a:t>A good project </a:t>
            </a:r>
            <a:r>
              <a:rPr lang="en-ZA" altLang="en-US" dirty="0"/>
              <a:t>m</a:t>
            </a:r>
            <a:r>
              <a:rPr lang="en-ZA" altLang="en-US" dirty="0" smtClean="0"/>
              <a:t>anager</a:t>
            </a:r>
          </a:p>
          <a:p>
            <a:pPr lvl="2">
              <a:lnSpc>
                <a:spcPct val="80000"/>
              </a:lnSpc>
            </a:pPr>
            <a:endParaRPr lang="en-ZA" altLang="en-US" dirty="0">
              <a:solidFill>
                <a:schemeClr val="bg1">
                  <a:lumMod val="65000"/>
                </a:schemeClr>
              </a:solidFill>
            </a:endParaRPr>
          </a:p>
          <a:p>
            <a:pPr marL="0" indent="0">
              <a:buNone/>
            </a:pPr>
            <a:endParaRPr lang="en-ZA" sz="2800" dirty="0">
              <a:solidFill>
                <a:schemeClr val="bg1">
                  <a:lumMod val="65000"/>
                </a:schemeClr>
              </a:solidFill>
            </a:endParaRPr>
          </a:p>
          <a:p>
            <a:endParaRPr lang="en-ZA" sz="2800" dirty="0"/>
          </a:p>
          <a:p>
            <a:endParaRPr lang="en-ZA" sz="2800" dirty="0"/>
          </a:p>
          <a:p>
            <a:endParaRPr lang="en-US" sz="3000" dirty="0" smtClean="0"/>
          </a:p>
          <a:p>
            <a:endParaRPr lang="en-US" sz="4400" b="1" dirty="0">
              <a:solidFill>
                <a:schemeClr val="bg1"/>
              </a:solidFill>
            </a:endParaRPr>
          </a:p>
          <a:p>
            <a:endParaRPr lang="en-US" sz="3000" dirty="0" smtClean="0"/>
          </a:p>
          <a:p>
            <a:pPr marL="0" indent="0">
              <a:buNone/>
            </a:pPr>
            <a:endParaRPr lang="en-US" dirty="0" smtClean="0"/>
          </a:p>
          <a:p>
            <a:pPr marL="0" indent="0">
              <a:buNone/>
            </a:pPr>
            <a:endParaRPr lang="en-US" dirty="0"/>
          </a:p>
        </p:txBody>
      </p:sp>
      <p:pic>
        <p:nvPicPr>
          <p:cNvPr id="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144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3282224" y="369957"/>
            <a:ext cx="2579552" cy="707886"/>
          </a:xfrm>
          <a:prstGeom prst="rect">
            <a:avLst/>
          </a:prstGeom>
          <a:noFill/>
        </p:spPr>
        <p:txBody>
          <a:bodyPr wrap="none" rtlCol="0">
            <a:spAutoFit/>
          </a:bodyPr>
          <a:lstStyle/>
          <a:p>
            <a:pPr algn="ctr"/>
            <a:r>
              <a:rPr lang="en-US" sz="4000" b="1" dirty="0" smtClean="0">
                <a:solidFill>
                  <a:schemeClr val="bg1"/>
                </a:solidFill>
              </a:rPr>
              <a:t>KEY TERMS</a:t>
            </a:r>
            <a:endParaRPr lang="en-US" sz="4000" b="1" dirty="0">
              <a:solidFill>
                <a:schemeClr val="bg1"/>
              </a:solidFill>
            </a:endParaRPr>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62600" y="2362200"/>
            <a:ext cx="2857500" cy="2809875"/>
          </a:xfrm>
          <a:prstGeom prst="rect">
            <a:avLst/>
          </a:prstGeom>
        </p:spPr>
      </p:pic>
    </p:spTree>
    <p:extLst>
      <p:ext uri="{BB962C8B-B14F-4D97-AF65-F5344CB8AC3E}">
        <p14:creationId xmlns:p14="http://schemas.microsoft.com/office/powerpoint/2010/main" val="221492632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b="9412"/>
          <a:stretch/>
        </p:blipFill>
        <p:spPr>
          <a:xfrm>
            <a:off x="2274093" y="3825688"/>
            <a:ext cx="4595813" cy="2761129"/>
          </a:xfrm>
          <a:prstGeom prst="rect">
            <a:avLst/>
          </a:prstGeom>
        </p:spPr>
      </p:pic>
      <p:pic>
        <p:nvPicPr>
          <p:cNvPr id="1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144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2"/>
          <p:cNvSpPr>
            <a:spLocks noGrp="1" noChangeArrowheads="1"/>
          </p:cNvSpPr>
          <p:nvPr>
            <p:ph type="title"/>
          </p:nvPr>
        </p:nvSpPr>
        <p:spPr>
          <a:xfrm>
            <a:off x="0" y="0"/>
            <a:ext cx="9144000" cy="1447800"/>
          </a:xfrm>
        </p:spPr>
        <p:txBody>
          <a:bodyPr>
            <a:normAutofit/>
          </a:bodyPr>
          <a:lstStyle/>
          <a:p>
            <a:r>
              <a:rPr lang="en-GB" altLang="en-US" sz="4000" b="1" dirty="0" smtClean="0">
                <a:solidFill>
                  <a:schemeClr val="bg1"/>
                </a:solidFill>
              </a:rPr>
              <a:t>PLANNING – TRACKING PROGRESS</a:t>
            </a:r>
            <a:endParaRPr lang="en-GB" altLang="en-US" sz="4000" b="1" dirty="0">
              <a:solidFill>
                <a:schemeClr val="bg1"/>
              </a:solidFill>
            </a:endParaRPr>
          </a:p>
        </p:txBody>
      </p:sp>
      <p:sp>
        <p:nvSpPr>
          <p:cNvPr id="6" name="Rectangle 3"/>
          <p:cNvSpPr txBox="1">
            <a:spLocks noChangeArrowheads="1"/>
          </p:cNvSpPr>
          <p:nvPr/>
        </p:nvSpPr>
        <p:spPr>
          <a:xfrm>
            <a:off x="457200" y="1981200"/>
            <a:ext cx="8229600" cy="38862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90000"/>
              </a:lnSpc>
              <a:buNone/>
            </a:pPr>
            <a:r>
              <a:rPr lang="en-GB" altLang="en-US" sz="2400" dirty="0" smtClean="0"/>
              <a:t>The solution is not to plan tasks and not to measure progress in % complete</a:t>
            </a:r>
          </a:p>
          <a:p>
            <a:pPr marL="0" indent="0">
              <a:lnSpc>
                <a:spcPct val="90000"/>
              </a:lnSpc>
              <a:buNone/>
            </a:pPr>
            <a:endParaRPr lang="en-GB" altLang="en-US" sz="2400" dirty="0" smtClean="0"/>
          </a:p>
          <a:p>
            <a:pPr marL="0" indent="0">
              <a:lnSpc>
                <a:spcPct val="90000"/>
              </a:lnSpc>
              <a:buNone/>
            </a:pPr>
            <a:r>
              <a:rPr lang="en-GB" altLang="en-US" sz="2400" dirty="0" smtClean="0"/>
              <a:t>Instead, </a:t>
            </a:r>
            <a:r>
              <a:rPr lang="en-GB" altLang="en-US" sz="2400" b="1" dirty="0" smtClean="0"/>
              <a:t>only plan milestones</a:t>
            </a:r>
            <a:r>
              <a:rPr lang="en-GB" altLang="en-US" sz="2400" dirty="0" smtClean="0"/>
              <a:t> – just plan them small enough that it gives you visibility of progress</a:t>
            </a:r>
          </a:p>
        </p:txBody>
      </p:sp>
    </p:spTree>
    <p:extLst>
      <p:ext uri="{BB962C8B-B14F-4D97-AF65-F5344CB8AC3E}">
        <p14:creationId xmlns:p14="http://schemas.microsoft.com/office/powerpoint/2010/main" val="340382722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144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2"/>
          <p:cNvSpPr>
            <a:spLocks noGrp="1" noChangeArrowheads="1"/>
          </p:cNvSpPr>
          <p:nvPr>
            <p:ph type="title"/>
          </p:nvPr>
        </p:nvSpPr>
        <p:spPr>
          <a:xfrm>
            <a:off x="0" y="0"/>
            <a:ext cx="9144000" cy="1434353"/>
          </a:xfrm>
        </p:spPr>
        <p:txBody>
          <a:bodyPr>
            <a:normAutofit/>
          </a:bodyPr>
          <a:lstStyle/>
          <a:p>
            <a:r>
              <a:rPr lang="en-GB" altLang="en-US" sz="4000" b="1" dirty="0" smtClean="0">
                <a:solidFill>
                  <a:schemeClr val="bg1"/>
                </a:solidFill>
              </a:rPr>
              <a:t>PLANNING – RISK MANAGEMENT</a:t>
            </a:r>
            <a:endParaRPr lang="en-GB" altLang="en-US" sz="4000" b="1" dirty="0">
              <a:solidFill>
                <a:schemeClr val="bg1"/>
              </a:solidFill>
            </a:endParaRPr>
          </a:p>
        </p:txBody>
      </p:sp>
      <p:pic>
        <p:nvPicPr>
          <p:cNvPr id="25" name="Picture 24" descr="MCj0078627000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362200" y="2133600"/>
            <a:ext cx="4016375" cy="39449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80104553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144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2"/>
          <p:cNvSpPr>
            <a:spLocks noGrp="1" noChangeArrowheads="1"/>
          </p:cNvSpPr>
          <p:nvPr>
            <p:ph type="title"/>
          </p:nvPr>
        </p:nvSpPr>
        <p:spPr>
          <a:xfrm>
            <a:off x="0" y="62753"/>
            <a:ext cx="9144000" cy="1371600"/>
          </a:xfrm>
        </p:spPr>
        <p:txBody>
          <a:bodyPr>
            <a:normAutofit/>
          </a:bodyPr>
          <a:lstStyle/>
          <a:p>
            <a:r>
              <a:rPr lang="en-GB" altLang="en-US" sz="4000" b="1" dirty="0" smtClean="0">
                <a:solidFill>
                  <a:schemeClr val="bg1"/>
                </a:solidFill>
              </a:rPr>
              <a:t>RISK MANAGEMENT</a:t>
            </a:r>
            <a:endParaRPr lang="en-GB" altLang="en-US" sz="4000" b="1" dirty="0">
              <a:solidFill>
                <a:schemeClr val="bg1"/>
              </a:solidFill>
            </a:endParaRPr>
          </a:p>
        </p:txBody>
      </p:sp>
      <p:sp>
        <p:nvSpPr>
          <p:cNvPr id="3" name="TextBox 2"/>
          <p:cNvSpPr txBox="1"/>
          <p:nvPr/>
        </p:nvSpPr>
        <p:spPr>
          <a:xfrm>
            <a:off x="838200" y="2133600"/>
            <a:ext cx="7315200" cy="3785652"/>
          </a:xfrm>
          <a:prstGeom prst="rect">
            <a:avLst/>
          </a:prstGeom>
          <a:noFill/>
        </p:spPr>
        <p:txBody>
          <a:bodyPr wrap="square" rtlCol="0">
            <a:spAutoFit/>
          </a:bodyPr>
          <a:lstStyle/>
          <a:p>
            <a:r>
              <a:rPr lang="en-GB" altLang="en-US" sz="2400" dirty="0"/>
              <a:t>“Project risk is an uncertain event or condition that, if it occurs, has a positive or negative effect on a project objective”</a:t>
            </a:r>
          </a:p>
          <a:p>
            <a:endParaRPr lang="en-ZA" sz="2400" dirty="0" smtClean="0"/>
          </a:p>
          <a:p>
            <a:pPr algn="ctr">
              <a:buFont typeface="Wingdings" panose="05000000000000000000" pitchFamily="2" charset="2"/>
              <a:buNone/>
            </a:pPr>
            <a:r>
              <a:rPr lang="en-GB" altLang="en-US" sz="2400" dirty="0">
                <a:solidFill>
                  <a:schemeClr val="accent1"/>
                </a:solidFill>
                <a:cs typeface="Arial" panose="020B0604020202020204" pitchFamily="34" charset="0"/>
              </a:rPr>
              <a:t>Threat</a:t>
            </a:r>
            <a:r>
              <a:rPr lang="en-GB" altLang="en-US" sz="2400" dirty="0">
                <a:cs typeface="Arial" panose="020B0604020202020204" pitchFamily="34" charset="0"/>
              </a:rPr>
              <a:t> →</a:t>
            </a:r>
            <a:r>
              <a:rPr lang="en-GB" altLang="en-US" sz="2400" dirty="0"/>
              <a:t> Scope </a:t>
            </a:r>
            <a:r>
              <a:rPr lang="en-GB" altLang="en-US" sz="2400" dirty="0">
                <a:cs typeface="Arial" panose="020B0604020202020204" pitchFamily="34" charset="0"/>
              </a:rPr>
              <a:t>→ Poor Quality Product</a:t>
            </a:r>
          </a:p>
          <a:p>
            <a:pPr algn="ctr">
              <a:buFont typeface="Wingdings" panose="05000000000000000000" pitchFamily="2" charset="2"/>
              <a:buNone/>
            </a:pPr>
            <a:r>
              <a:rPr lang="en-GB" altLang="en-US" sz="2400" dirty="0">
                <a:solidFill>
                  <a:schemeClr val="accent1"/>
                </a:solidFill>
                <a:cs typeface="Arial" panose="020B0604020202020204" pitchFamily="34" charset="0"/>
              </a:rPr>
              <a:t>Threat</a:t>
            </a:r>
            <a:r>
              <a:rPr lang="en-GB" altLang="en-US" sz="2400" dirty="0">
                <a:cs typeface="Arial" panose="020B0604020202020204" pitchFamily="34" charset="0"/>
              </a:rPr>
              <a:t> → Schedule → Late Delivery</a:t>
            </a:r>
          </a:p>
          <a:p>
            <a:pPr algn="ctr">
              <a:buFont typeface="Wingdings" panose="05000000000000000000" pitchFamily="2" charset="2"/>
              <a:buNone/>
            </a:pPr>
            <a:r>
              <a:rPr lang="en-GB" altLang="en-US" sz="2400" dirty="0">
                <a:solidFill>
                  <a:schemeClr val="accent1"/>
                </a:solidFill>
                <a:cs typeface="Arial" panose="020B0604020202020204" pitchFamily="34" charset="0"/>
              </a:rPr>
              <a:t>Threat</a:t>
            </a:r>
            <a:r>
              <a:rPr lang="en-GB" altLang="en-US" sz="2400" dirty="0">
                <a:cs typeface="Arial" panose="020B0604020202020204" pitchFamily="34" charset="0"/>
              </a:rPr>
              <a:t> → Cost → Overspend</a:t>
            </a:r>
          </a:p>
          <a:p>
            <a:pPr>
              <a:buFont typeface="Wingdings" panose="05000000000000000000" pitchFamily="2" charset="2"/>
              <a:buNone/>
            </a:pPr>
            <a:endParaRPr lang="en-GB" altLang="en-US" sz="2400" dirty="0">
              <a:cs typeface="Arial" panose="020B0604020202020204" pitchFamily="34" charset="0"/>
            </a:endParaRPr>
          </a:p>
          <a:p>
            <a:r>
              <a:rPr lang="en-GB" altLang="en-US" sz="2400" dirty="0">
                <a:cs typeface="Arial" panose="020B0604020202020204" pitchFamily="34" charset="0"/>
              </a:rPr>
              <a:t>In addition there are </a:t>
            </a:r>
            <a:r>
              <a:rPr lang="en-GB" altLang="en-US" sz="2400" dirty="0" smtClean="0">
                <a:cs typeface="Arial" panose="020B0604020202020204" pitchFamily="34" charset="0"/>
              </a:rPr>
              <a:t>a multitude of </a:t>
            </a:r>
            <a:r>
              <a:rPr lang="en-GB" altLang="en-US" sz="2400" dirty="0">
                <a:cs typeface="Arial" panose="020B0604020202020204" pitchFamily="34" charset="0"/>
              </a:rPr>
              <a:t>threats that </a:t>
            </a:r>
            <a:r>
              <a:rPr lang="en-GB" altLang="en-US" sz="2400" b="1" u="sng" dirty="0">
                <a:cs typeface="Arial" panose="020B0604020202020204" pitchFamily="34" charset="0"/>
              </a:rPr>
              <a:t>must</a:t>
            </a:r>
            <a:r>
              <a:rPr lang="en-GB" altLang="en-US" sz="2400" dirty="0">
                <a:cs typeface="Arial" panose="020B0604020202020204" pitchFamily="34" charset="0"/>
              </a:rPr>
              <a:t> be managed </a:t>
            </a:r>
            <a:endParaRPr lang="en-ZA" sz="2400" dirty="0"/>
          </a:p>
        </p:txBody>
      </p:sp>
    </p:spTree>
    <p:extLst>
      <p:ext uri="{BB962C8B-B14F-4D97-AF65-F5344CB8AC3E}">
        <p14:creationId xmlns:p14="http://schemas.microsoft.com/office/powerpoint/2010/main" val="102798263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56262" y="3810000"/>
            <a:ext cx="4019550" cy="2639505"/>
          </a:xfrm>
          <a:prstGeom prst="rect">
            <a:avLst/>
          </a:prstGeom>
        </p:spPr>
      </p:pic>
      <p:pic>
        <p:nvPicPr>
          <p:cNvPr id="1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144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2"/>
          <p:cNvSpPr>
            <a:spLocks noGrp="1" noChangeArrowheads="1"/>
          </p:cNvSpPr>
          <p:nvPr>
            <p:ph type="title"/>
          </p:nvPr>
        </p:nvSpPr>
        <p:spPr>
          <a:xfrm>
            <a:off x="0" y="0"/>
            <a:ext cx="9144000" cy="1434353"/>
          </a:xfrm>
        </p:spPr>
        <p:txBody>
          <a:bodyPr>
            <a:normAutofit/>
          </a:bodyPr>
          <a:lstStyle/>
          <a:p>
            <a:r>
              <a:rPr lang="en-GB" altLang="en-US" sz="4000" b="1" dirty="0" smtClean="0">
                <a:solidFill>
                  <a:schemeClr val="bg1"/>
                </a:solidFill>
              </a:rPr>
              <a:t>RISK MANAGEMENT PROCESS</a:t>
            </a:r>
            <a:endParaRPr lang="en-GB" altLang="en-US" sz="4000" b="1" dirty="0">
              <a:solidFill>
                <a:schemeClr val="bg1"/>
              </a:solidFill>
            </a:endParaRPr>
          </a:p>
        </p:txBody>
      </p:sp>
      <p:sp>
        <p:nvSpPr>
          <p:cNvPr id="3" name="TextBox 2"/>
          <p:cNvSpPr txBox="1"/>
          <p:nvPr/>
        </p:nvSpPr>
        <p:spPr>
          <a:xfrm>
            <a:off x="838200" y="2133600"/>
            <a:ext cx="7315200" cy="2308324"/>
          </a:xfrm>
          <a:prstGeom prst="rect">
            <a:avLst/>
          </a:prstGeom>
          <a:noFill/>
        </p:spPr>
        <p:txBody>
          <a:bodyPr wrap="square" rtlCol="0">
            <a:spAutoFit/>
          </a:bodyPr>
          <a:lstStyle/>
          <a:p>
            <a:pPr marL="342900" indent="-342900">
              <a:buClr>
                <a:srgbClr val="C00000"/>
              </a:buClr>
              <a:buFont typeface="Wingdings" panose="05000000000000000000" pitchFamily="2" charset="2"/>
              <a:buChar char="Ø"/>
            </a:pPr>
            <a:r>
              <a:rPr lang="en-GB" altLang="en-US" sz="2400" dirty="0"/>
              <a:t>Identify </a:t>
            </a:r>
            <a:r>
              <a:rPr lang="en-GB" altLang="en-US" sz="2400" dirty="0" smtClean="0"/>
              <a:t>risks</a:t>
            </a:r>
            <a:endParaRPr lang="en-GB" altLang="en-US" sz="2400" dirty="0"/>
          </a:p>
          <a:p>
            <a:pPr marL="342900" indent="-342900">
              <a:buClr>
                <a:srgbClr val="C00000"/>
              </a:buClr>
              <a:buFont typeface="Wingdings" panose="05000000000000000000" pitchFamily="2" charset="2"/>
              <a:buChar char="Ø"/>
            </a:pPr>
            <a:r>
              <a:rPr lang="en-GB" altLang="en-US" sz="2400" dirty="0"/>
              <a:t>Assess likelihood and impact</a:t>
            </a:r>
          </a:p>
          <a:p>
            <a:pPr marL="342900" indent="-342900">
              <a:buClr>
                <a:srgbClr val="C00000"/>
              </a:buClr>
              <a:buFont typeface="Wingdings" panose="05000000000000000000" pitchFamily="2" charset="2"/>
              <a:buChar char="Ø"/>
            </a:pPr>
            <a:r>
              <a:rPr lang="en-GB" altLang="en-US" sz="2400" dirty="0"/>
              <a:t>Rank risks and prioritise</a:t>
            </a:r>
          </a:p>
          <a:p>
            <a:pPr marL="342900" indent="-342900">
              <a:buClr>
                <a:srgbClr val="C00000"/>
              </a:buClr>
              <a:buFont typeface="Wingdings" panose="05000000000000000000" pitchFamily="2" charset="2"/>
              <a:buChar char="Ø"/>
            </a:pPr>
            <a:r>
              <a:rPr lang="en-GB" altLang="en-US" sz="2400" dirty="0"/>
              <a:t>Define risk management approach &amp; actions</a:t>
            </a:r>
          </a:p>
          <a:p>
            <a:pPr marL="342900" indent="-342900">
              <a:buClr>
                <a:srgbClr val="C00000"/>
              </a:buClr>
              <a:buFont typeface="Wingdings" panose="05000000000000000000" pitchFamily="2" charset="2"/>
              <a:buChar char="Ø"/>
            </a:pPr>
            <a:r>
              <a:rPr lang="en-GB" altLang="en-US" sz="2400" dirty="0"/>
              <a:t>Implement actions</a:t>
            </a:r>
          </a:p>
          <a:p>
            <a:pPr marL="342900" indent="-342900">
              <a:buClr>
                <a:srgbClr val="C00000"/>
              </a:buClr>
              <a:buFont typeface="Wingdings" panose="05000000000000000000" pitchFamily="2" charset="2"/>
              <a:buChar char="Ø"/>
            </a:pPr>
            <a:r>
              <a:rPr lang="en-GB" altLang="en-US" sz="2400" dirty="0"/>
              <a:t>Monitor &amp; review</a:t>
            </a:r>
          </a:p>
        </p:txBody>
      </p:sp>
    </p:spTree>
    <p:extLst>
      <p:ext uri="{BB962C8B-B14F-4D97-AF65-F5344CB8AC3E}">
        <p14:creationId xmlns:p14="http://schemas.microsoft.com/office/powerpoint/2010/main" val="18377618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447801"/>
            <a:ext cx="9144000" cy="5095876"/>
          </a:xfrm>
        </p:spPr>
        <p:txBody>
          <a:bodyPr>
            <a:normAutofit/>
          </a:bodyPr>
          <a:lstStyle/>
          <a:p>
            <a:pPr marL="0" indent="0">
              <a:buNone/>
            </a:pPr>
            <a:endParaRPr lang="en-ZA" sz="2800" dirty="0">
              <a:solidFill>
                <a:schemeClr val="bg1">
                  <a:lumMod val="65000"/>
                </a:schemeClr>
              </a:solidFill>
            </a:endParaRPr>
          </a:p>
          <a:p>
            <a:endParaRPr lang="en-ZA" sz="2800" dirty="0"/>
          </a:p>
          <a:p>
            <a:endParaRPr lang="en-ZA" sz="2800" dirty="0"/>
          </a:p>
          <a:p>
            <a:endParaRPr lang="en-US" sz="3000" dirty="0" smtClean="0"/>
          </a:p>
          <a:p>
            <a:endParaRPr lang="en-US" sz="4400" b="1" dirty="0">
              <a:solidFill>
                <a:schemeClr val="bg1"/>
              </a:solidFill>
            </a:endParaRPr>
          </a:p>
          <a:p>
            <a:endParaRPr lang="en-US" sz="3000" dirty="0" smtClean="0"/>
          </a:p>
          <a:p>
            <a:pPr marL="0" indent="0">
              <a:buNone/>
            </a:pPr>
            <a:endParaRPr lang="en-US" dirty="0" smtClean="0"/>
          </a:p>
          <a:p>
            <a:pPr marL="0" indent="0">
              <a:buNone/>
            </a:pPr>
            <a:endParaRPr lang="en-US" dirty="0"/>
          </a:p>
        </p:txBody>
      </p:sp>
      <p:pic>
        <p:nvPicPr>
          <p:cNvPr id="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144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893771" y="3118576"/>
            <a:ext cx="7356458" cy="1477328"/>
          </a:xfrm>
          <a:prstGeom prst="rect">
            <a:avLst/>
          </a:prstGeom>
          <a:noFill/>
          <a:ln w="57150">
            <a:solidFill>
              <a:srgbClr val="C00000"/>
            </a:solidFill>
          </a:ln>
          <a:effectLst>
            <a:glow rad="101600">
              <a:schemeClr val="accent2">
                <a:satMod val="175000"/>
                <a:alpha val="40000"/>
              </a:schemeClr>
            </a:glow>
            <a:innerShdw blurRad="63500" dist="50800" dir="13500000">
              <a:prstClr val="black">
                <a:alpha val="50000"/>
              </a:prstClr>
            </a:innerShdw>
          </a:effectLst>
        </p:spPr>
        <p:txBody>
          <a:bodyPr wrap="square" lIns="91440" tIns="45720" rIns="91440" bIns="45720">
            <a:spAutoFit/>
            <a:scene3d>
              <a:camera prst="perspectiveFront"/>
              <a:lightRig rig="threePt" dir="t"/>
            </a:scene3d>
          </a:bodyPr>
          <a:lstStyle/>
          <a:p>
            <a:pPr algn="ctr"/>
            <a:r>
              <a:rPr lang="en-ZA" sz="5400" b="1" dirty="0">
                <a:ln w="12700">
                  <a:solidFill>
                    <a:srgbClr val="FF0000"/>
                  </a:solidFill>
                  <a:prstDash val="solid"/>
                </a:ln>
                <a:pattFill prst="diagBrick">
                  <a:fgClr>
                    <a:srgbClr val="C00000"/>
                  </a:fgClr>
                  <a:bgClr>
                    <a:schemeClr val="tx1"/>
                  </a:bgClr>
                </a:pattFill>
                <a:effectLst>
                  <a:outerShdw dist="38100" dir="2640000" algn="bl" rotWithShape="0">
                    <a:schemeClr val="tx2">
                      <a:lumMod val="75000"/>
                    </a:schemeClr>
                  </a:outerShdw>
                </a:effectLst>
              </a:rPr>
              <a:t>IMPLEMENTATION</a:t>
            </a:r>
          </a:p>
          <a:p>
            <a:pPr algn="ctr"/>
            <a:r>
              <a:rPr lang="en-ZA" sz="3600" b="1" dirty="0">
                <a:ln w="12700">
                  <a:solidFill>
                    <a:srgbClr val="FF0000"/>
                  </a:solidFill>
                  <a:prstDash val="solid"/>
                </a:ln>
                <a:pattFill prst="diagBrick">
                  <a:fgClr>
                    <a:srgbClr val="C00000"/>
                  </a:fgClr>
                  <a:bgClr>
                    <a:schemeClr val="tx1"/>
                  </a:bgClr>
                </a:pattFill>
                <a:effectLst>
                  <a:outerShdw dist="38100" dir="2640000" algn="bl" rotWithShape="0">
                    <a:schemeClr val="tx2">
                      <a:lumMod val="75000"/>
                    </a:schemeClr>
                  </a:outerShdw>
                </a:effectLst>
              </a:rPr>
              <a:t>m</a:t>
            </a:r>
            <a:r>
              <a:rPr lang="en-ZA" sz="3600" b="1" dirty="0" smtClean="0">
                <a:ln w="12700">
                  <a:solidFill>
                    <a:srgbClr val="FF0000"/>
                  </a:solidFill>
                  <a:prstDash val="solid"/>
                </a:ln>
                <a:pattFill prst="diagBrick">
                  <a:fgClr>
                    <a:srgbClr val="C00000"/>
                  </a:fgClr>
                  <a:bgClr>
                    <a:schemeClr val="tx1"/>
                  </a:bgClr>
                </a:pattFill>
                <a:effectLst>
                  <a:outerShdw dist="38100" dir="2640000" algn="bl" rotWithShape="0">
                    <a:schemeClr val="tx2">
                      <a:lumMod val="75000"/>
                    </a:schemeClr>
                  </a:outerShdw>
                </a:effectLst>
              </a:rPr>
              <a:t>onitoring, controlling &amp; executing</a:t>
            </a:r>
            <a:endParaRPr lang="en-ZA" sz="3600" b="1" dirty="0">
              <a:ln w="12700">
                <a:solidFill>
                  <a:srgbClr val="FF0000"/>
                </a:solidFill>
                <a:prstDash val="solid"/>
              </a:ln>
              <a:pattFill prst="diagBrick">
                <a:fgClr>
                  <a:srgbClr val="C00000"/>
                </a:fgClr>
                <a:bgClr>
                  <a:schemeClr val="tx1"/>
                </a:bgClr>
              </a:pattFill>
              <a:effectLst>
                <a:outerShdw dist="38100" dir="2640000" algn="bl" rotWithShape="0">
                  <a:schemeClr val="tx2">
                    <a:lumMod val="75000"/>
                  </a:schemeClr>
                </a:outerShdw>
              </a:effectLst>
            </a:endParaRPr>
          </a:p>
        </p:txBody>
      </p:sp>
    </p:spTree>
    <p:extLst>
      <p:ext uri="{BB962C8B-B14F-4D97-AF65-F5344CB8AC3E}">
        <p14:creationId xmlns:p14="http://schemas.microsoft.com/office/powerpoint/2010/main" val="51804808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144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2"/>
          <p:cNvSpPr>
            <a:spLocks noGrp="1" noChangeArrowheads="1"/>
          </p:cNvSpPr>
          <p:nvPr>
            <p:ph type="title"/>
          </p:nvPr>
        </p:nvSpPr>
        <p:spPr>
          <a:xfrm>
            <a:off x="0" y="-36111"/>
            <a:ext cx="9144000" cy="1470464"/>
          </a:xfrm>
        </p:spPr>
        <p:txBody>
          <a:bodyPr>
            <a:normAutofit/>
          </a:bodyPr>
          <a:lstStyle/>
          <a:p>
            <a:r>
              <a:rPr lang="en-GB" altLang="en-US" sz="4000" b="1" dirty="0" smtClean="0">
                <a:solidFill>
                  <a:schemeClr val="bg1"/>
                </a:solidFill>
              </a:rPr>
              <a:t>MONOTORING/CONTROLLING/</a:t>
            </a:r>
            <a:br>
              <a:rPr lang="en-GB" altLang="en-US" sz="4000" b="1" dirty="0" smtClean="0">
                <a:solidFill>
                  <a:schemeClr val="bg1"/>
                </a:solidFill>
              </a:rPr>
            </a:br>
            <a:r>
              <a:rPr lang="en-GB" altLang="en-US" sz="4000" b="1" dirty="0" smtClean="0">
                <a:solidFill>
                  <a:schemeClr val="bg1"/>
                </a:solidFill>
              </a:rPr>
              <a:t>EXECUTING</a:t>
            </a:r>
            <a:endParaRPr lang="en-GB" altLang="en-US" sz="4000" b="1" dirty="0">
              <a:solidFill>
                <a:schemeClr val="bg1"/>
              </a:solidFill>
            </a:endParaRPr>
          </a:p>
        </p:txBody>
      </p:sp>
      <p:grpSp>
        <p:nvGrpSpPr>
          <p:cNvPr id="6" name="Group 4"/>
          <p:cNvGrpSpPr>
            <a:grpSpLocks/>
          </p:cNvGrpSpPr>
          <p:nvPr/>
        </p:nvGrpSpPr>
        <p:grpSpPr bwMode="auto">
          <a:xfrm>
            <a:off x="900113" y="1628775"/>
            <a:ext cx="7056437" cy="4679950"/>
            <a:chOff x="720" y="1104"/>
            <a:chExt cx="4128" cy="2592"/>
          </a:xfrm>
        </p:grpSpPr>
        <p:sp>
          <p:nvSpPr>
            <p:cNvPr id="7" name="Rectangle 5"/>
            <p:cNvSpPr>
              <a:spLocks noChangeArrowheads="1"/>
            </p:cNvSpPr>
            <p:nvPr/>
          </p:nvSpPr>
          <p:spPr bwMode="auto">
            <a:xfrm>
              <a:off x="720" y="1104"/>
              <a:ext cx="4128" cy="2592"/>
            </a:xfrm>
            <a:prstGeom prst="rect">
              <a:avLst/>
            </a:prstGeom>
            <a:gradFill rotWithShape="0">
              <a:gsLst>
                <a:gs pos="0">
                  <a:srgbClr val="FC0128">
                    <a:gamma/>
                    <a:tint val="19216"/>
                    <a:invGamma/>
                  </a:srgbClr>
                </a:gs>
                <a:gs pos="100000">
                  <a:srgbClr val="FC0128"/>
                </a:gs>
              </a:gsLst>
              <a:path path="shape">
                <a:fillToRect l="50000" t="50000" r="50000" b="50000"/>
              </a:path>
            </a:gradFill>
            <a:ln>
              <a:noFill/>
            </a:ln>
            <a:effectLst/>
            <a:extLst>
              <a:ext uri="{91240B29-F687-4F45-9708-019B960494DF}">
                <a14:hiddenLine xmlns:a14="http://schemas.microsoft.com/office/drawing/2010/main" w="12700">
                  <a:solidFill>
                    <a:srgbClr val="0000CC"/>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ZA" dirty="0"/>
            </a:p>
          </p:txBody>
        </p:sp>
        <p:sp>
          <p:nvSpPr>
            <p:cNvPr id="8" name="Rectangle 6"/>
            <p:cNvSpPr>
              <a:spLocks noChangeArrowheads="1"/>
            </p:cNvSpPr>
            <p:nvPr/>
          </p:nvSpPr>
          <p:spPr bwMode="auto">
            <a:xfrm>
              <a:off x="2832" y="2448"/>
              <a:ext cx="1536" cy="1152"/>
            </a:xfrm>
            <a:prstGeom prst="rect">
              <a:avLst/>
            </a:prstGeom>
            <a:solidFill>
              <a:schemeClr val="bg1"/>
            </a:solidFill>
            <a:ln w="38100">
              <a:solidFill>
                <a:srgbClr val="0000CC"/>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9600" dirty="0">
                  <a:solidFill>
                    <a:srgbClr val="000000"/>
                  </a:solidFill>
                  <a:effectLst>
                    <a:outerShdw blurRad="38100" dist="38100" dir="2700000" algn="tl">
                      <a:srgbClr val="C0C0C0"/>
                    </a:outerShdw>
                  </a:effectLst>
                  <a:ea typeface="ＭＳ Ｐゴシック" panose="020B0600070205080204" pitchFamily="34" charset="-128"/>
                  <a:sym typeface="Wingdings 2" panose="05020102010507070707" pitchFamily="18" charset="2"/>
                  <a:hlinkClick r:id="rId5"/>
                </a:rPr>
                <a:t> </a:t>
              </a:r>
              <a:endParaRPr lang="en-US" altLang="en-US" sz="9600" dirty="0">
                <a:solidFill>
                  <a:srgbClr val="000000"/>
                </a:solidFill>
                <a:effectLst>
                  <a:outerShdw blurRad="38100" dist="38100" dir="2700000" algn="tl">
                    <a:srgbClr val="C0C0C0"/>
                  </a:outerShdw>
                </a:effectLst>
                <a:ea typeface="ＭＳ Ｐゴシック" panose="020B0600070205080204" pitchFamily="34" charset="-128"/>
                <a:sym typeface="Wingdings 2" panose="05020102010507070707" pitchFamily="18" charset="2"/>
              </a:endParaRPr>
            </a:p>
          </p:txBody>
        </p:sp>
        <p:sp>
          <p:nvSpPr>
            <p:cNvPr id="9" name="Rectangle 7"/>
            <p:cNvSpPr>
              <a:spLocks noChangeArrowheads="1"/>
            </p:cNvSpPr>
            <p:nvPr/>
          </p:nvSpPr>
          <p:spPr bwMode="auto">
            <a:xfrm rot="-5400000">
              <a:off x="432" y="2832"/>
              <a:ext cx="1152" cy="384"/>
            </a:xfrm>
            <a:prstGeom prst="rect">
              <a:avLst/>
            </a:prstGeom>
            <a:solidFill>
              <a:srgbClr val="0000CC"/>
            </a:solidFill>
            <a:ln w="38100">
              <a:solidFill>
                <a:srgbClr val="0000CC"/>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2400" b="1" dirty="0">
                  <a:solidFill>
                    <a:schemeClr val="bg1"/>
                  </a:solidFill>
                  <a:latin typeface="Tahoma" panose="020B0604030504040204" pitchFamily="34" charset="0"/>
                  <a:ea typeface="ＭＳ Ｐゴシック" panose="020B0600070205080204" pitchFamily="34" charset="-128"/>
                </a:rPr>
                <a:t>Time</a:t>
              </a:r>
            </a:p>
          </p:txBody>
        </p:sp>
        <p:sp>
          <p:nvSpPr>
            <p:cNvPr id="10" name="Rectangle 8"/>
            <p:cNvSpPr>
              <a:spLocks noChangeArrowheads="1"/>
            </p:cNvSpPr>
            <p:nvPr/>
          </p:nvSpPr>
          <p:spPr bwMode="auto">
            <a:xfrm>
              <a:off x="1200" y="2448"/>
              <a:ext cx="1536" cy="1152"/>
            </a:xfrm>
            <a:prstGeom prst="rect">
              <a:avLst/>
            </a:prstGeom>
            <a:solidFill>
              <a:schemeClr val="bg1"/>
            </a:solidFill>
            <a:ln w="38100">
              <a:solidFill>
                <a:srgbClr val="0000CC"/>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9600" dirty="0">
                  <a:solidFill>
                    <a:srgbClr val="000000"/>
                  </a:solidFill>
                  <a:effectLst>
                    <a:outerShdw blurRad="38100" dist="38100" dir="2700000" algn="tl">
                      <a:srgbClr val="C0C0C0"/>
                    </a:outerShdw>
                  </a:effectLst>
                  <a:ea typeface="ＭＳ Ｐゴシック" panose="020B0600070205080204" pitchFamily="34" charset="-128"/>
                  <a:sym typeface="Wingdings 2" panose="05020102010507070707" pitchFamily="18" charset="2"/>
                  <a:hlinkClick r:id="rId5"/>
                </a:rPr>
                <a:t> </a:t>
              </a:r>
              <a:endParaRPr lang="en-US" altLang="en-US" sz="9600" dirty="0">
                <a:solidFill>
                  <a:srgbClr val="000000"/>
                </a:solidFill>
                <a:effectLst>
                  <a:outerShdw blurRad="38100" dist="38100" dir="2700000" algn="tl">
                    <a:srgbClr val="C0C0C0"/>
                  </a:outerShdw>
                </a:effectLst>
                <a:ea typeface="ＭＳ Ｐゴシック" panose="020B0600070205080204" pitchFamily="34" charset="-128"/>
                <a:sym typeface="Wingdings 2" panose="05020102010507070707" pitchFamily="18" charset="2"/>
              </a:endParaRPr>
            </a:p>
          </p:txBody>
        </p:sp>
        <p:pic>
          <p:nvPicPr>
            <p:cNvPr id="11" name="Picture 9" descr="Project%2520Plan">
              <a:hlinkClick r:id="rId6"/>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392" y="2544"/>
              <a:ext cx="1248" cy="940"/>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0" descr="clock-round-wall">
              <a:hlinkClick r:id="rId5"/>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296" y="2832"/>
              <a:ext cx="672" cy="672"/>
            </a:xfrm>
            <a:prstGeom prst="rect">
              <a:avLst/>
            </a:prstGeom>
            <a:noFill/>
            <a:extLst>
              <a:ext uri="{909E8E84-426E-40DD-AFC4-6F175D3DCCD1}">
                <a14:hiddenFill xmlns:a14="http://schemas.microsoft.com/office/drawing/2010/main">
                  <a:solidFill>
                    <a:srgbClr val="FFFFFF"/>
                  </a:solidFill>
                </a14:hiddenFill>
              </a:ext>
            </a:extLst>
          </p:spPr>
        </p:pic>
        <p:sp>
          <p:nvSpPr>
            <p:cNvPr id="13" name="Rectangle 11"/>
            <p:cNvSpPr>
              <a:spLocks noChangeArrowheads="1"/>
            </p:cNvSpPr>
            <p:nvPr/>
          </p:nvSpPr>
          <p:spPr bwMode="auto">
            <a:xfrm>
              <a:off x="2832" y="1200"/>
              <a:ext cx="1536" cy="1152"/>
            </a:xfrm>
            <a:prstGeom prst="rect">
              <a:avLst/>
            </a:prstGeom>
            <a:solidFill>
              <a:schemeClr val="bg1"/>
            </a:solidFill>
            <a:ln w="38100">
              <a:solidFill>
                <a:srgbClr val="0000CC"/>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9600" dirty="0">
                  <a:solidFill>
                    <a:srgbClr val="000000"/>
                  </a:solidFill>
                  <a:effectLst>
                    <a:outerShdw blurRad="38100" dist="38100" dir="2700000" algn="tl">
                      <a:srgbClr val="C0C0C0"/>
                    </a:outerShdw>
                  </a:effectLst>
                  <a:ea typeface="ＭＳ Ｐゴシック" panose="020B0600070205080204" pitchFamily="34" charset="-128"/>
                  <a:sym typeface="Wingdings 2" panose="05020102010507070707" pitchFamily="18" charset="2"/>
                  <a:hlinkClick r:id="rId5"/>
                </a:rPr>
                <a:t> </a:t>
              </a:r>
              <a:endParaRPr lang="en-US" altLang="en-US" sz="9600" dirty="0">
                <a:solidFill>
                  <a:srgbClr val="000000"/>
                </a:solidFill>
                <a:effectLst>
                  <a:outerShdw blurRad="38100" dist="38100" dir="2700000" algn="tl">
                    <a:srgbClr val="C0C0C0"/>
                  </a:outerShdw>
                </a:effectLst>
                <a:ea typeface="ＭＳ Ｐゴシック" panose="020B0600070205080204" pitchFamily="34" charset="-128"/>
                <a:sym typeface="Wingdings 2" panose="05020102010507070707" pitchFamily="18" charset="2"/>
              </a:endParaRPr>
            </a:p>
          </p:txBody>
        </p:sp>
        <p:pic>
          <p:nvPicPr>
            <p:cNvPr id="15" name="Picture 12" descr="Rolls%20Royce">
              <a:hlinkClick r:id="rId9"/>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072" y="1728"/>
              <a:ext cx="1128" cy="581"/>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3" descr="scooter">
              <a:hlinkClick r:id="rId11"/>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928" y="1248"/>
              <a:ext cx="576" cy="528"/>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4" descr="bicycle">
              <a:hlinkClick r:id="rId13"/>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600" y="1243"/>
              <a:ext cx="706" cy="533"/>
            </a:xfrm>
            <a:prstGeom prst="rect">
              <a:avLst/>
            </a:prstGeom>
            <a:noFill/>
            <a:extLst>
              <a:ext uri="{909E8E84-426E-40DD-AFC4-6F175D3DCCD1}">
                <a14:hiddenFill xmlns:a14="http://schemas.microsoft.com/office/drawing/2010/main">
                  <a:solidFill>
                    <a:srgbClr val="FFFFFF"/>
                  </a:solidFill>
                </a14:hiddenFill>
              </a:ext>
            </a:extLst>
          </p:spPr>
        </p:pic>
        <p:sp>
          <p:nvSpPr>
            <p:cNvPr id="18" name="Rectangle 15"/>
            <p:cNvSpPr>
              <a:spLocks noChangeArrowheads="1"/>
            </p:cNvSpPr>
            <p:nvPr/>
          </p:nvSpPr>
          <p:spPr bwMode="auto">
            <a:xfrm rot="-5400000">
              <a:off x="3984" y="2832"/>
              <a:ext cx="1152" cy="384"/>
            </a:xfrm>
            <a:prstGeom prst="rect">
              <a:avLst/>
            </a:prstGeom>
            <a:solidFill>
              <a:srgbClr val="0000CC"/>
            </a:solidFill>
            <a:ln w="38100">
              <a:solidFill>
                <a:srgbClr val="0000CC"/>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2400" b="1" dirty="0">
                  <a:solidFill>
                    <a:schemeClr val="bg1"/>
                  </a:solidFill>
                  <a:latin typeface="Tahoma" panose="020B0604030504040204" pitchFamily="34" charset="0"/>
                  <a:ea typeface="ＭＳ Ｐゴシック" panose="020B0600070205080204" pitchFamily="34" charset="-128"/>
                </a:rPr>
                <a:t>Resource</a:t>
              </a:r>
            </a:p>
          </p:txBody>
        </p:sp>
        <p:graphicFrame>
          <p:nvGraphicFramePr>
            <p:cNvPr id="19" name="Object 16"/>
            <p:cNvGraphicFramePr>
              <a:graphicFrameLocks noChangeAspect="1"/>
            </p:cNvGraphicFramePr>
            <p:nvPr/>
          </p:nvGraphicFramePr>
          <p:xfrm>
            <a:off x="2928" y="2544"/>
            <a:ext cx="1344" cy="978"/>
          </p:xfrm>
          <a:graphic>
            <a:graphicData uri="http://schemas.openxmlformats.org/presentationml/2006/ole">
              <mc:AlternateContent xmlns:mc="http://schemas.openxmlformats.org/markup-compatibility/2006">
                <mc:Choice xmlns:v="urn:schemas-microsoft-com:vml" Requires="v">
                  <p:oleObj spid="_x0000_s2084" name="Bitmap Image" r:id="rId15" imgW="2219635" imgH="1580952" progId="Paint.Picture">
                    <p:embed/>
                  </p:oleObj>
                </mc:Choice>
                <mc:Fallback>
                  <p:oleObj name="Bitmap Image" r:id="rId15" imgW="2219635" imgH="1580952" progId="Paint.Picture">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928" y="2544"/>
                          <a:ext cx="1344" cy="9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0" name="Object 17"/>
            <p:cNvGraphicFramePr>
              <a:graphicFrameLocks noChangeAspect="1"/>
            </p:cNvGraphicFramePr>
            <p:nvPr/>
          </p:nvGraphicFramePr>
          <p:xfrm>
            <a:off x="3552" y="2880"/>
            <a:ext cx="624" cy="551"/>
          </p:xfrm>
          <a:graphic>
            <a:graphicData uri="http://schemas.openxmlformats.org/presentationml/2006/ole">
              <mc:AlternateContent xmlns:mc="http://schemas.openxmlformats.org/markup-compatibility/2006">
                <mc:Choice xmlns:v="urn:schemas-microsoft-com:vml" Requires="v">
                  <p:oleObj spid="_x0000_s2085" name="Bitmap Image" r:id="rId17" imgW="2448267" imgH="2161905" progId="Paint.Picture">
                    <p:embed/>
                  </p:oleObj>
                </mc:Choice>
                <mc:Fallback>
                  <p:oleObj name="Bitmap Image" r:id="rId17" imgW="2448267" imgH="2161905" progId="Paint.Picture">
                    <p:embed/>
                    <p:pic>
                      <p:nvPicPr>
                        <p:cNvPr id="0" name=""/>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3552" y="2880"/>
                          <a:ext cx="624" cy="551"/>
                        </a:xfrm>
                        <a:prstGeom prst="rect">
                          <a:avLst/>
                        </a:prstGeom>
                        <a:noFill/>
                        <a:ln w="76200">
                          <a:solidFill>
                            <a:schemeClr val="bg1"/>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1" name="Rectangle 18"/>
            <p:cNvSpPr>
              <a:spLocks noChangeArrowheads="1"/>
            </p:cNvSpPr>
            <p:nvPr/>
          </p:nvSpPr>
          <p:spPr bwMode="auto">
            <a:xfrm rot="-5400000">
              <a:off x="3984" y="1584"/>
              <a:ext cx="1152" cy="384"/>
            </a:xfrm>
            <a:prstGeom prst="rect">
              <a:avLst/>
            </a:prstGeom>
            <a:solidFill>
              <a:srgbClr val="0000CC"/>
            </a:solidFill>
            <a:ln w="38100">
              <a:solidFill>
                <a:srgbClr val="0000CC"/>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2400" b="1" dirty="0">
                  <a:solidFill>
                    <a:schemeClr val="bg1"/>
                  </a:solidFill>
                  <a:latin typeface="Tahoma" panose="020B0604030504040204" pitchFamily="34" charset="0"/>
                  <a:ea typeface="ＭＳ Ｐゴシック" panose="020B0600070205080204" pitchFamily="34" charset="-128"/>
                </a:rPr>
                <a:t>Quality</a:t>
              </a:r>
            </a:p>
          </p:txBody>
        </p:sp>
        <p:sp>
          <p:nvSpPr>
            <p:cNvPr id="22" name="Rectangle 19"/>
            <p:cNvSpPr>
              <a:spLocks noChangeArrowheads="1"/>
            </p:cNvSpPr>
            <p:nvPr/>
          </p:nvSpPr>
          <p:spPr bwMode="auto">
            <a:xfrm rot="-5400000">
              <a:off x="432" y="1584"/>
              <a:ext cx="1152" cy="384"/>
            </a:xfrm>
            <a:prstGeom prst="rect">
              <a:avLst/>
            </a:prstGeom>
            <a:solidFill>
              <a:srgbClr val="0000CC"/>
            </a:solidFill>
            <a:ln w="38100">
              <a:solidFill>
                <a:srgbClr val="0000CC"/>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2400" b="1" dirty="0">
                  <a:solidFill>
                    <a:schemeClr val="bg1"/>
                  </a:solidFill>
                  <a:latin typeface="Tahoma" panose="020B0604030504040204" pitchFamily="34" charset="0"/>
                  <a:ea typeface="ＭＳ Ｐゴシック" panose="020B0600070205080204" pitchFamily="34" charset="-128"/>
                </a:rPr>
                <a:t>Scope</a:t>
              </a:r>
            </a:p>
          </p:txBody>
        </p:sp>
        <p:sp>
          <p:nvSpPr>
            <p:cNvPr id="23" name="Rectangle 20"/>
            <p:cNvSpPr>
              <a:spLocks noChangeArrowheads="1"/>
            </p:cNvSpPr>
            <p:nvPr/>
          </p:nvSpPr>
          <p:spPr bwMode="auto">
            <a:xfrm>
              <a:off x="1200" y="1200"/>
              <a:ext cx="1536" cy="1152"/>
            </a:xfrm>
            <a:prstGeom prst="rect">
              <a:avLst/>
            </a:prstGeom>
            <a:solidFill>
              <a:schemeClr val="bg1"/>
            </a:solidFill>
            <a:ln w="38100">
              <a:solidFill>
                <a:srgbClr val="0000CC"/>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9600" dirty="0">
                  <a:solidFill>
                    <a:srgbClr val="000000"/>
                  </a:solidFill>
                  <a:effectLst>
                    <a:outerShdw blurRad="38100" dist="38100" dir="2700000" algn="tl">
                      <a:srgbClr val="C0C0C0"/>
                    </a:outerShdw>
                  </a:effectLst>
                  <a:ea typeface="ＭＳ Ｐゴシック" panose="020B0600070205080204" pitchFamily="34" charset="-128"/>
                  <a:sym typeface="Wingdings 2" panose="05020102010507070707" pitchFamily="18" charset="2"/>
                  <a:hlinkClick r:id="rId5"/>
                </a:rPr>
                <a:t> </a:t>
              </a:r>
              <a:endParaRPr lang="en-US" altLang="en-US" sz="9600" dirty="0">
                <a:solidFill>
                  <a:srgbClr val="000000"/>
                </a:solidFill>
                <a:effectLst>
                  <a:outerShdw blurRad="38100" dist="38100" dir="2700000" algn="tl">
                    <a:srgbClr val="C0C0C0"/>
                  </a:outerShdw>
                </a:effectLst>
                <a:ea typeface="ＭＳ Ｐゴシック" panose="020B0600070205080204" pitchFamily="34" charset="-128"/>
                <a:sym typeface="Wingdings 2" panose="05020102010507070707" pitchFamily="18" charset="2"/>
              </a:endParaRPr>
            </a:p>
          </p:txBody>
        </p:sp>
        <p:sp>
          <p:nvSpPr>
            <p:cNvPr id="24" name="Rectangle 21"/>
            <p:cNvSpPr>
              <a:spLocks noChangeArrowheads="1"/>
            </p:cNvSpPr>
            <p:nvPr/>
          </p:nvSpPr>
          <p:spPr bwMode="auto">
            <a:xfrm>
              <a:off x="1584" y="1344"/>
              <a:ext cx="768" cy="864"/>
            </a:xfrm>
            <a:prstGeom prst="rect">
              <a:avLst/>
            </a:prstGeom>
            <a:solidFill>
              <a:schemeClr val="bg1"/>
            </a:solidFill>
            <a:ln>
              <a:noFill/>
            </a:ln>
            <a:effectLst/>
            <a:extLst>
              <a:ext uri="{91240B29-F687-4F45-9708-019B960494DF}">
                <a14:hiddenLine xmlns:a14="http://schemas.microsoft.com/office/drawing/2010/main" w="28575">
                  <a:solidFill>
                    <a:srgbClr val="FC0128"/>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9600" dirty="0">
                  <a:solidFill>
                    <a:srgbClr val="00FF00"/>
                  </a:solidFill>
                  <a:effectLst>
                    <a:outerShdw blurRad="38100" dist="38100" dir="2700000" algn="tl">
                      <a:srgbClr val="C0C0C0"/>
                    </a:outerShdw>
                  </a:effectLst>
                  <a:latin typeface="Times New Roman" panose="02020603050405020304" pitchFamily="18" charset="0"/>
                  <a:ea typeface="ＭＳ Ｐゴシック" panose="020B0600070205080204" pitchFamily="34" charset="-128"/>
                  <a:sym typeface="Wingdings 2" panose="05020102010507070707" pitchFamily="18" charset="2"/>
                </a:rPr>
                <a:t></a:t>
              </a:r>
              <a:r>
                <a:rPr lang="en-US" altLang="en-US" sz="9600" dirty="0">
                  <a:solidFill>
                    <a:srgbClr val="0000CC"/>
                  </a:solidFill>
                  <a:effectLst>
                    <a:outerShdw blurRad="38100" dist="38100" dir="2700000" algn="tl">
                      <a:srgbClr val="C0C0C0"/>
                    </a:outerShdw>
                  </a:effectLst>
                  <a:latin typeface="Times New Roman" panose="02020603050405020304" pitchFamily="18" charset="0"/>
                  <a:ea typeface="ＭＳ Ｐゴシック" panose="020B0600070205080204" pitchFamily="34" charset="-128"/>
                  <a:sym typeface="Wingdings 2" panose="05020102010507070707" pitchFamily="18" charset="2"/>
                </a:rPr>
                <a:t></a:t>
              </a:r>
            </a:p>
          </p:txBody>
        </p:sp>
      </p:grpSp>
    </p:spTree>
    <p:extLst>
      <p:ext uri="{BB962C8B-B14F-4D97-AF65-F5344CB8AC3E}">
        <p14:creationId xmlns:p14="http://schemas.microsoft.com/office/powerpoint/2010/main" val="209622924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667000"/>
            <a:ext cx="8229600" cy="3876676"/>
          </a:xfrm>
          <a:effectLst>
            <a:innerShdw blurRad="63500" dist="50800" dir="16200000">
              <a:prstClr val="black">
                <a:alpha val="50000"/>
              </a:prstClr>
            </a:innerShdw>
          </a:effectLst>
          <a:scene3d>
            <a:camera prst="orthographicFront"/>
            <a:lightRig rig="threePt" dir="t"/>
          </a:scene3d>
          <a:sp3d>
            <a:bevelB h="50800"/>
          </a:sp3d>
        </p:spPr>
        <p:txBody>
          <a:bodyPr>
            <a:normAutofit/>
          </a:bodyPr>
          <a:lstStyle/>
          <a:p>
            <a:pPr marL="0" indent="0" algn="ctr">
              <a:buNone/>
              <a:defRPr/>
            </a:pPr>
            <a:r>
              <a:rPr lang="en-US" sz="4800" b="1" dirty="0">
                <a:ln w="19050">
                  <a:solidFill>
                    <a:srgbClr val="C00000"/>
                  </a:solidFill>
                </a:ln>
              </a:rPr>
              <a:t>Unless progress is monitored, you cannot be sure you will </a:t>
            </a:r>
            <a:r>
              <a:rPr lang="en-US" sz="4800" b="1" dirty="0" smtClean="0">
                <a:ln w="19050">
                  <a:solidFill>
                    <a:srgbClr val="C00000"/>
                  </a:solidFill>
                </a:ln>
              </a:rPr>
              <a:t>succeed</a:t>
            </a:r>
          </a:p>
          <a:p>
            <a:pPr lvl="1">
              <a:spcBef>
                <a:spcPts val="0"/>
              </a:spcBef>
              <a:spcAft>
                <a:spcPts val="600"/>
              </a:spcAft>
              <a:defRPr/>
            </a:pPr>
            <a:endParaRPr lang="en-ZA" sz="1400" dirty="0"/>
          </a:p>
          <a:p>
            <a:pPr>
              <a:spcBef>
                <a:spcPts val="0"/>
              </a:spcBef>
              <a:spcAft>
                <a:spcPts val="600"/>
              </a:spcAft>
              <a:defRPr/>
            </a:pPr>
            <a:endParaRPr lang="en-ZA" altLang="en-US" sz="1400" dirty="0" smtClean="0"/>
          </a:p>
          <a:p>
            <a:pPr marL="0" indent="0">
              <a:buNone/>
            </a:pPr>
            <a:endParaRPr lang="en-ZA" sz="2800" dirty="0"/>
          </a:p>
          <a:p>
            <a:endParaRPr lang="en-ZA" sz="2800" dirty="0"/>
          </a:p>
          <a:p>
            <a:endParaRPr lang="en-ZA" sz="2800" dirty="0"/>
          </a:p>
          <a:p>
            <a:endParaRPr lang="en-US" sz="3000" dirty="0" smtClean="0"/>
          </a:p>
          <a:p>
            <a:endParaRPr lang="en-US" sz="4400" b="1" dirty="0">
              <a:solidFill>
                <a:schemeClr val="bg1"/>
              </a:solidFill>
            </a:endParaRPr>
          </a:p>
          <a:p>
            <a:endParaRPr lang="en-US" sz="3000" dirty="0" smtClean="0"/>
          </a:p>
          <a:p>
            <a:pPr marL="0" indent="0">
              <a:buNone/>
            </a:pPr>
            <a:endParaRPr lang="en-US" dirty="0" smtClean="0"/>
          </a:p>
          <a:p>
            <a:pPr marL="0" indent="0">
              <a:buNone/>
            </a:pPr>
            <a:endParaRPr lang="en-US" dirty="0"/>
          </a:p>
        </p:txBody>
      </p:sp>
      <p:pic>
        <p:nvPicPr>
          <p:cNvPr id="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144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2907634" y="369957"/>
            <a:ext cx="3328732" cy="707886"/>
          </a:xfrm>
          <a:prstGeom prst="rect">
            <a:avLst/>
          </a:prstGeom>
          <a:noFill/>
        </p:spPr>
        <p:txBody>
          <a:bodyPr wrap="none" rtlCol="0">
            <a:spAutoFit/>
          </a:bodyPr>
          <a:lstStyle/>
          <a:p>
            <a:pPr algn="ctr"/>
            <a:r>
              <a:rPr lang="en-US" sz="4000" b="1" dirty="0" smtClean="0">
                <a:solidFill>
                  <a:schemeClr val="bg1"/>
                </a:solidFill>
              </a:rPr>
              <a:t>MONOTORING</a:t>
            </a:r>
            <a:endParaRPr lang="en-US" sz="4000" b="1" dirty="0">
              <a:solidFill>
                <a:schemeClr val="bg1"/>
              </a:solidFill>
            </a:endParaRPr>
          </a:p>
        </p:txBody>
      </p:sp>
    </p:spTree>
    <p:extLst>
      <p:ext uri="{BB962C8B-B14F-4D97-AF65-F5344CB8AC3E}">
        <p14:creationId xmlns:p14="http://schemas.microsoft.com/office/powerpoint/2010/main" val="127418284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144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2"/>
          <p:cNvSpPr>
            <a:spLocks noGrp="1" noChangeArrowheads="1"/>
          </p:cNvSpPr>
          <p:nvPr>
            <p:ph type="title"/>
          </p:nvPr>
        </p:nvSpPr>
        <p:spPr>
          <a:xfrm>
            <a:off x="457200" y="38100"/>
            <a:ext cx="8229600" cy="1371600"/>
          </a:xfrm>
        </p:spPr>
        <p:txBody>
          <a:bodyPr/>
          <a:lstStyle/>
          <a:p>
            <a:r>
              <a:rPr lang="en-GB" altLang="en-US" sz="4000" b="1" dirty="0" smtClean="0">
                <a:solidFill>
                  <a:schemeClr val="bg1"/>
                </a:solidFill>
              </a:rPr>
              <a:t>CONTROLLING/EXCECUTING – SCOPE MANAGEMENT</a:t>
            </a:r>
            <a:endParaRPr lang="en-GB" altLang="en-US" sz="4000" b="1" dirty="0">
              <a:solidFill>
                <a:schemeClr val="bg1"/>
              </a:solidFill>
            </a:endParaRPr>
          </a:p>
        </p:txBody>
      </p:sp>
      <p:sp>
        <p:nvSpPr>
          <p:cNvPr id="6" name="Rectangle 3"/>
          <p:cNvSpPr txBox="1">
            <a:spLocks noChangeArrowheads="1"/>
          </p:cNvSpPr>
          <p:nvPr/>
        </p:nvSpPr>
        <p:spPr>
          <a:xfrm>
            <a:off x="439271" y="1981200"/>
            <a:ext cx="4648200" cy="388620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C00000"/>
              </a:buClr>
              <a:buFont typeface="Wingdings" panose="05000000000000000000" pitchFamily="2" charset="2"/>
              <a:buChar char="Ø"/>
            </a:pPr>
            <a:r>
              <a:rPr lang="en-GB" altLang="en-US" sz="2400" dirty="0" smtClean="0"/>
              <a:t>You can’t stop the stakeholders changing their minds, or requirements changing</a:t>
            </a:r>
          </a:p>
          <a:p>
            <a:pPr>
              <a:buClr>
                <a:srgbClr val="C00000"/>
              </a:buClr>
              <a:buFont typeface="Wingdings" panose="05000000000000000000" pitchFamily="2" charset="2"/>
              <a:buChar char="Ø"/>
            </a:pPr>
            <a:endParaRPr lang="en-GB" altLang="en-US" sz="2400" dirty="0" smtClean="0"/>
          </a:p>
          <a:p>
            <a:pPr>
              <a:buClr>
                <a:srgbClr val="C00000"/>
              </a:buClr>
              <a:buFont typeface="Wingdings" panose="05000000000000000000" pitchFamily="2" charset="2"/>
              <a:buChar char="Ø"/>
            </a:pPr>
            <a:r>
              <a:rPr lang="en-GB" altLang="en-US" sz="2400" dirty="0" smtClean="0"/>
              <a:t>You CAN make them aware of the impact</a:t>
            </a:r>
          </a:p>
          <a:p>
            <a:pPr>
              <a:buClr>
                <a:srgbClr val="C00000"/>
              </a:buClr>
              <a:buFont typeface="Wingdings" panose="05000000000000000000" pitchFamily="2" charset="2"/>
              <a:buChar char="Ø"/>
            </a:pPr>
            <a:endParaRPr lang="en-GB" altLang="en-US" sz="2400" dirty="0" smtClean="0"/>
          </a:p>
          <a:p>
            <a:pPr>
              <a:buClr>
                <a:srgbClr val="C00000"/>
              </a:buClr>
              <a:buFont typeface="Wingdings" panose="05000000000000000000" pitchFamily="2" charset="2"/>
              <a:buChar char="Ø"/>
            </a:pPr>
            <a:r>
              <a:rPr lang="en-GB" altLang="en-US" sz="2400" dirty="0" smtClean="0"/>
              <a:t>Let the stakeholder prioritise – show them the cost of making the scope change</a:t>
            </a:r>
          </a:p>
        </p:txBody>
      </p:sp>
      <p:pic>
        <p:nvPicPr>
          <p:cNvPr id="9" name="Picture 8" descr="j0156991"/>
          <p:cNvPicPr>
            <a:picLocks noGrp="1"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784366" y="2133600"/>
            <a:ext cx="3902433" cy="3952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1235188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2940" y="2084294"/>
            <a:ext cx="4235613" cy="3904130"/>
          </a:xfrm>
          <a:prstGeom prst="rect">
            <a:avLst/>
          </a:prstGeom>
          <a:effectLst/>
        </p:spPr>
      </p:pic>
      <p:pic>
        <p:nvPicPr>
          <p:cNvPr id="1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144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2"/>
          <p:cNvSpPr>
            <a:spLocks noGrp="1" noChangeArrowheads="1"/>
          </p:cNvSpPr>
          <p:nvPr>
            <p:ph type="title"/>
          </p:nvPr>
        </p:nvSpPr>
        <p:spPr>
          <a:xfrm>
            <a:off x="457200" y="-17929"/>
            <a:ext cx="8229600" cy="1371600"/>
          </a:xfrm>
        </p:spPr>
        <p:txBody>
          <a:bodyPr/>
          <a:lstStyle/>
          <a:p>
            <a:r>
              <a:rPr lang="en-GB" altLang="en-US" sz="4000" b="1" dirty="0" smtClean="0">
                <a:solidFill>
                  <a:schemeClr val="bg1"/>
                </a:solidFill>
              </a:rPr>
              <a:t>CONTROLLING PROCESS</a:t>
            </a:r>
            <a:endParaRPr lang="en-GB" altLang="en-US" sz="4000" b="1" dirty="0">
              <a:solidFill>
                <a:schemeClr val="bg1"/>
              </a:solidFill>
            </a:endParaRPr>
          </a:p>
        </p:txBody>
      </p:sp>
      <p:sp>
        <p:nvSpPr>
          <p:cNvPr id="6" name="Rectangle 3"/>
          <p:cNvSpPr txBox="1">
            <a:spLocks noChangeArrowheads="1"/>
          </p:cNvSpPr>
          <p:nvPr/>
        </p:nvSpPr>
        <p:spPr>
          <a:xfrm>
            <a:off x="3352800" y="2057400"/>
            <a:ext cx="5334000" cy="4419600"/>
          </a:xfrm>
          <a:prstGeom prst="rect">
            <a:avLst/>
          </a:prstGeom>
          <a:solidFill>
            <a:schemeClr val="bg1"/>
          </a:solidFill>
          <a:effectLst>
            <a:softEdge rad="127000"/>
          </a:effectLst>
          <a:scene3d>
            <a:camera prst="orthographicFront"/>
            <a:lightRig rig="threePt" dir="t"/>
          </a:scene3d>
          <a:sp3d>
            <a:bevelB prst="relaxedInset"/>
          </a:sp3d>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90000"/>
              </a:lnSpc>
              <a:buNone/>
            </a:pPr>
            <a:r>
              <a:rPr lang="en-US" altLang="en-US" sz="2400" b="1" dirty="0">
                <a:solidFill>
                  <a:srgbClr val="C00000"/>
                </a:solidFill>
              </a:rPr>
              <a:t>Controlling Processes</a:t>
            </a:r>
            <a:r>
              <a:rPr lang="en-US" altLang="en-US" sz="2400" dirty="0">
                <a:solidFill>
                  <a:srgbClr val="C00000"/>
                </a:solidFill>
              </a:rPr>
              <a:t> </a:t>
            </a:r>
            <a:r>
              <a:rPr lang="en-US" altLang="en-US" sz="2400" dirty="0"/>
              <a:t>– needed to regularly measure project performance and to adjust project </a:t>
            </a:r>
            <a:r>
              <a:rPr lang="en-US" altLang="en-US" sz="2400" dirty="0" smtClean="0"/>
              <a:t>plan</a:t>
            </a:r>
          </a:p>
          <a:p>
            <a:pPr marL="0" indent="0">
              <a:lnSpc>
                <a:spcPct val="90000"/>
              </a:lnSpc>
              <a:buNone/>
            </a:pPr>
            <a:endParaRPr lang="en-US" altLang="en-US" sz="2400" dirty="0" smtClean="0"/>
          </a:p>
          <a:p>
            <a:pPr marL="0" lvl="1" indent="0">
              <a:lnSpc>
                <a:spcPct val="90000"/>
              </a:lnSpc>
              <a:buNone/>
            </a:pPr>
            <a:r>
              <a:rPr lang="en-US" sz="2400" dirty="0" smtClean="0">
                <a:solidFill>
                  <a:srgbClr val="C00000"/>
                </a:solidFill>
              </a:rPr>
              <a:t>What </a:t>
            </a:r>
            <a:r>
              <a:rPr lang="en-US" sz="2400" dirty="0">
                <a:solidFill>
                  <a:srgbClr val="C00000"/>
                </a:solidFill>
              </a:rPr>
              <a:t>are you expected to do as a manager? </a:t>
            </a:r>
            <a:endParaRPr lang="en-US" sz="2400" dirty="0" smtClean="0">
              <a:solidFill>
                <a:srgbClr val="C00000"/>
              </a:solidFill>
            </a:endParaRPr>
          </a:p>
          <a:p>
            <a:pPr marL="0" lvl="1" indent="0">
              <a:lnSpc>
                <a:spcPct val="90000"/>
              </a:lnSpc>
              <a:buNone/>
            </a:pPr>
            <a:r>
              <a:rPr lang="en-US" sz="2400" dirty="0" smtClean="0"/>
              <a:t>If </a:t>
            </a:r>
            <a:r>
              <a:rPr lang="en-US" sz="2400" dirty="0"/>
              <a:t>a deviation from the plan is discovered, you must ask what must be done to get back on track, or—if that seems impossible—how the plan should be modified to reflect new realities.</a:t>
            </a:r>
            <a:endParaRPr lang="en-US" altLang="en-US" sz="2400" dirty="0"/>
          </a:p>
          <a:p>
            <a:pPr>
              <a:lnSpc>
                <a:spcPct val="90000"/>
              </a:lnSpc>
            </a:pPr>
            <a:endParaRPr lang="en-US" altLang="en-US" sz="3100" dirty="0"/>
          </a:p>
          <a:p>
            <a:pPr lvl="1">
              <a:lnSpc>
                <a:spcPct val="90000"/>
              </a:lnSpc>
            </a:pPr>
            <a:endParaRPr lang="en-US" altLang="en-US" sz="3800" dirty="0"/>
          </a:p>
        </p:txBody>
      </p:sp>
    </p:spTree>
    <p:extLst>
      <p:ext uri="{BB962C8B-B14F-4D97-AF65-F5344CB8AC3E}">
        <p14:creationId xmlns:p14="http://schemas.microsoft.com/office/powerpoint/2010/main" val="173279132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144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2"/>
          <p:cNvSpPr>
            <a:spLocks noGrp="1" noChangeArrowheads="1"/>
          </p:cNvSpPr>
          <p:nvPr>
            <p:ph type="title"/>
          </p:nvPr>
        </p:nvSpPr>
        <p:spPr>
          <a:xfrm>
            <a:off x="457200" y="-17929"/>
            <a:ext cx="8229600" cy="1371600"/>
          </a:xfrm>
        </p:spPr>
        <p:txBody>
          <a:bodyPr/>
          <a:lstStyle/>
          <a:p>
            <a:r>
              <a:rPr lang="en-GB" altLang="en-US" sz="4000" b="1" dirty="0" smtClean="0">
                <a:solidFill>
                  <a:schemeClr val="bg1"/>
                </a:solidFill>
              </a:rPr>
              <a:t>EXECUTING PROCESS</a:t>
            </a:r>
            <a:endParaRPr lang="en-GB" altLang="en-US" sz="4000" b="1" dirty="0">
              <a:solidFill>
                <a:schemeClr val="bg1"/>
              </a:solidFill>
            </a:endParaRPr>
          </a:p>
        </p:txBody>
      </p:sp>
      <p:sp>
        <p:nvSpPr>
          <p:cNvPr id="6" name="Rectangle 3"/>
          <p:cNvSpPr txBox="1">
            <a:spLocks noChangeArrowheads="1"/>
          </p:cNvSpPr>
          <p:nvPr/>
        </p:nvSpPr>
        <p:spPr>
          <a:xfrm>
            <a:off x="457200" y="1981200"/>
            <a:ext cx="8229600" cy="4419600"/>
          </a:xfrm>
          <a:prstGeom prst="rect">
            <a:avLst/>
          </a:prstGeom>
        </p:spPr>
        <p:txBody>
          <a:bodyPr vert="horz" lIns="91440" tIns="45720" rIns="91440" bIns="45720" rtlCol="0">
            <a:normAutofit fontScale="925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lnSpc>
                <a:spcPct val="80000"/>
              </a:lnSpc>
              <a:buClr>
                <a:srgbClr val="C00000"/>
              </a:buClr>
              <a:buFont typeface="Wingdings" panose="05000000000000000000" pitchFamily="2" charset="2"/>
              <a:buChar char="ü"/>
            </a:pPr>
            <a:r>
              <a:rPr lang="en-US" altLang="en-US" sz="2600" b="1" dirty="0"/>
              <a:t>Project Plan Execution</a:t>
            </a:r>
            <a:r>
              <a:rPr lang="en-US" altLang="en-US" sz="2600" dirty="0"/>
              <a:t> – performing the activities</a:t>
            </a:r>
          </a:p>
          <a:p>
            <a:pPr lvl="1">
              <a:lnSpc>
                <a:spcPct val="80000"/>
              </a:lnSpc>
              <a:buClr>
                <a:srgbClr val="C00000"/>
              </a:buClr>
              <a:buFont typeface="Wingdings" panose="05000000000000000000" pitchFamily="2" charset="2"/>
              <a:buChar char="ü"/>
            </a:pPr>
            <a:r>
              <a:rPr lang="en-US" altLang="en-US" sz="2600" dirty="0"/>
              <a:t>Complete Tasks/Work Packages</a:t>
            </a:r>
          </a:p>
          <a:p>
            <a:pPr lvl="1">
              <a:lnSpc>
                <a:spcPct val="80000"/>
              </a:lnSpc>
              <a:buClr>
                <a:srgbClr val="C00000"/>
              </a:buClr>
              <a:buFont typeface="Wingdings" panose="05000000000000000000" pitchFamily="2" charset="2"/>
              <a:buChar char="ü"/>
            </a:pPr>
            <a:r>
              <a:rPr lang="en-US" altLang="en-US" sz="2600" dirty="0"/>
              <a:t>Information Distribution</a:t>
            </a:r>
          </a:p>
          <a:p>
            <a:pPr lvl="1">
              <a:lnSpc>
                <a:spcPct val="80000"/>
              </a:lnSpc>
              <a:buClr>
                <a:srgbClr val="C00000"/>
              </a:buClr>
              <a:buFont typeface="Wingdings" panose="05000000000000000000" pitchFamily="2" charset="2"/>
              <a:buChar char="ü"/>
            </a:pPr>
            <a:r>
              <a:rPr lang="en-US" altLang="en-US" sz="2600" b="1" dirty="0"/>
              <a:t>Scope Verification</a:t>
            </a:r>
            <a:r>
              <a:rPr lang="en-US" altLang="en-US" sz="2600" dirty="0"/>
              <a:t> – acceptance of project scope</a:t>
            </a:r>
          </a:p>
          <a:p>
            <a:pPr lvl="1">
              <a:lnSpc>
                <a:spcPct val="80000"/>
              </a:lnSpc>
              <a:buClr>
                <a:srgbClr val="C00000"/>
              </a:buClr>
              <a:buFont typeface="Wingdings" panose="05000000000000000000" pitchFamily="2" charset="2"/>
              <a:buChar char="ü"/>
            </a:pPr>
            <a:r>
              <a:rPr lang="en-US" altLang="en-US" sz="2600" b="1" dirty="0"/>
              <a:t>Quality Assurance</a:t>
            </a:r>
            <a:r>
              <a:rPr lang="en-US" altLang="en-US" sz="2600" dirty="0"/>
              <a:t> – evaluating overall project performance on a regular basis; meeting standards</a:t>
            </a:r>
          </a:p>
          <a:p>
            <a:pPr lvl="1">
              <a:lnSpc>
                <a:spcPct val="80000"/>
              </a:lnSpc>
              <a:buClr>
                <a:srgbClr val="C00000"/>
              </a:buClr>
              <a:buFont typeface="Wingdings" panose="05000000000000000000" pitchFamily="2" charset="2"/>
              <a:buChar char="ü"/>
            </a:pPr>
            <a:r>
              <a:rPr lang="en-US" altLang="en-US" sz="2600" b="1" dirty="0"/>
              <a:t>Team Development</a:t>
            </a:r>
            <a:r>
              <a:rPr lang="en-US" altLang="en-US" sz="2600" dirty="0"/>
              <a:t> – developing team and individual skill sets to enhance the project</a:t>
            </a:r>
          </a:p>
          <a:p>
            <a:pPr lvl="1">
              <a:lnSpc>
                <a:spcPct val="80000"/>
              </a:lnSpc>
              <a:buClr>
                <a:srgbClr val="C00000"/>
              </a:buClr>
              <a:buFont typeface="Wingdings" panose="05000000000000000000" pitchFamily="2" charset="2"/>
              <a:buChar char="ü"/>
            </a:pPr>
            <a:r>
              <a:rPr lang="en-US" altLang="en-US" sz="2600" dirty="0"/>
              <a:t>Progress </a:t>
            </a:r>
            <a:r>
              <a:rPr lang="en-US" altLang="en-US" sz="2600" dirty="0" smtClean="0"/>
              <a:t>Meetings	</a:t>
            </a:r>
          </a:p>
          <a:p>
            <a:pPr lvl="1">
              <a:lnSpc>
                <a:spcPct val="90000"/>
              </a:lnSpc>
              <a:buClr>
                <a:srgbClr val="C00000"/>
              </a:buClr>
              <a:buFont typeface="Wingdings" panose="05000000000000000000" pitchFamily="2" charset="2"/>
              <a:buChar char="ü"/>
            </a:pPr>
            <a:r>
              <a:rPr lang="en-US" altLang="en-US" sz="2600" b="1" dirty="0"/>
              <a:t>Information Distribution</a:t>
            </a:r>
            <a:r>
              <a:rPr lang="en-US" altLang="en-US" sz="2600" dirty="0"/>
              <a:t> – making project information available in a timely manner</a:t>
            </a:r>
          </a:p>
          <a:p>
            <a:pPr lvl="1">
              <a:lnSpc>
                <a:spcPct val="90000"/>
              </a:lnSpc>
              <a:buClr>
                <a:srgbClr val="C00000"/>
              </a:buClr>
              <a:buFont typeface="Wingdings" panose="05000000000000000000" pitchFamily="2" charset="2"/>
              <a:buChar char="ü"/>
            </a:pPr>
            <a:r>
              <a:rPr lang="en-US" altLang="en-US" sz="2600" b="1" dirty="0"/>
              <a:t>Solicitation</a:t>
            </a:r>
            <a:r>
              <a:rPr lang="en-US" altLang="en-US" sz="2600" dirty="0"/>
              <a:t> – obtaining quotes, bids, proposals as </a:t>
            </a:r>
            <a:r>
              <a:rPr lang="en-US" altLang="en-US" sz="2600" dirty="0" smtClean="0"/>
              <a:t>appropriate (in this case use the transversal contract)</a:t>
            </a:r>
            <a:endParaRPr lang="en-US" altLang="en-US" sz="2600" dirty="0"/>
          </a:p>
          <a:p>
            <a:pPr lvl="1">
              <a:lnSpc>
                <a:spcPct val="90000"/>
              </a:lnSpc>
              <a:buClr>
                <a:srgbClr val="C00000"/>
              </a:buClr>
              <a:buFont typeface="Wingdings" panose="05000000000000000000" pitchFamily="2" charset="2"/>
              <a:buChar char="ü"/>
            </a:pPr>
            <a:r>
              <a:rPr lang="en-US" altLang="en-US" sz="2600" b="1" dirty="0"/>
              <a:t>Source Selection</a:t>
            </a:r>
            <a:r>
              <a:rPr lang="en-US" altLang="en-US" sz="2600" dirty="0"/>
              <a:t> – deciding on appropriate suppliers</a:t>
            </a:r>
          </a:p>
          <a:p>
            <a:pPr lvl="1">
              <a:lnSpc>
                <a:spcPct val="90000"/>
              </a:lnSpc>
              <a:buClr>
                <a:srgbClr val="C00000"/>
              </a:buClr>
              <a:buFont typeface="Wingdings" panose="05000000000000000000" pitchFamily="2" charset="2"/>
              <a:buChar char="ü"/>
            </a:pPr>
            <a:r>
              <a:rPr lang="en-US" altLang="en-US" sz="2600" b="1" dirty="0"/>
              <a:t>Contract Administration</a:t>
            </a:r>
            <a:r>
              <a:rPr lang="en-US" altLang="en-US" sz="2600" dirty="0"/>
              <a:t> – managing vendor relationships</a:t>
            </a:r>
          </a:p>
          <a:p>
            <a:pPr lvl="1">
              <a:lnSpc>
                <a:spcPct val="80000"/>
              </a:lnSpc>
            </a:pPr>
            <a:endParaRPr lang="en-US" altLang="en-US" sz="2400" dirty="0"/>
          </a:p>
        </p:txBody>
      </p:sp>
    </p:spTree>
    <p:extLst>
      <p:ext uri="{BB962C8B-B14F-4D97-AF65-F5344CB8AC3E}">
        <p14:creationId xmlns:p14="http://schemas.microsoft.com/office/powerpoint/2010/main" val="407288831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905000"/>
            <a:ext cx="7467600" cy="4267201"/>
          </a:xfrm>
          <a:ln w="92075" cmpd="thinThick">
            <a:solidFill>
              <a:srgbClr val="C00000"/>
            </a:solidFill>
          </a:ln>
        </p:spPr>
        <p:txBody>
          <a:bodyPr>
            <a:normAutofit/>
          </a:bodyPr>
          <a:lstStyle/>
          <a:p>
            <a:pPr>
              <a:lnSpc>
                <a:spcPct val="80000"/>
              </a:lnSpc>
            </a:pPr>
            <a:endParaRPr lang="en-US" sz="2200" dirty="0" smtClean="0"/>
          </a:p>
          <a:p>
            <a:pPr>
              <a:lnSpc>
                <a:spcPct val="80000"/>
              </a:lnSpc>
            </a:pPr>
            <a:endParaRPr lang="en-US" sz="2200" dirty="0"/>
          </a:p>
          <a:p>
            <a:pPr>
              <a:lnSpc>
                <a:spcPct val="80000"/>
              </a:lnSpc>
            </a:pPr>
            <a:endParaRPr lang="en-US" sz="2200" dirty="0" smtClean="0"/>
          </a:p>
          <a:p>
            <a:pPr marL="0" indent="0" algn="ctr">
              <a:buNone/>
              <a:defRPr/>
            </a:pPr>
            <a:r>
              <a:rPr lang="en-US" b="1" dirty="0"/>
              <a:t>A project is a temporary </a:t>
            </a:r>
            <a:r>
              <a:rPr lang="en-US" b="1" dirty="0" smtClean="0"/>
              <a:t>work </a:t>
            </a:r>
            <a:r>
              <a:rPr lang="en-US" b="1" dirty="0"/>
              <a:t>effort with a specific </a:t>
            </a:r>
            <a:r>
              <a:rPr lang="en-US" b="1" dirty="0" smtClean="0"/>
              <a:t>beginning </a:t>
            </a:r>
            <a:r>
              <a:rPr lang="en-US" b="1" dirty="0"/>
              <a:t>and end date and </a:t>
            </a:r>
            <a:r>
              <a:rPr lang="en-US" b="1" dirty="0" smtClean="0"/>
              <a:t>which </a:t>
            </a:r>
            <a:r>
              <a:rPr lang="en-US" b="1" dirty="0"/>
              <a:t>has a unique, clearly </a:t>
            </a:r>
            <a:r>
              <a:rPr lang="en-US" b="1" dirty="0" smtClean="0"/>
              <a:t>defined</a:t>
            </a:r>
            <a:r>
              <a:rPr lang="en-US" b="1" dirty="0"/>
              <a:t>, and measurable </a:t>
            </a:r>
            <a:r>
              <a:rPr lang="en-US" b="1" dirty="0" smtClean="0"/>
              <a:t>outcome</a:t>
            </a:r>
            <a:endParaRPr lang="en-US" i="1" dirty="0"/>
          </a:p>
          <a:p>
            <a:pPr marL="0" indent="0">
              <a:buNone/>
            </a:pPr>
            <a:endParaRPr lang="en-ZA" sz="2800" dirty="0">
              <a:solidFill>
                <a:schemeClr val="bg1">
                  <a:lumMod val="65000"/>
                </a:schemeClr>
              </a:solidFill>
            </a:endParaRPr>
          </a:p>
          <a:p>
            <a:endParaRPr lang="en-ZA" sz="2800" dirty="0"/>
          </a:p>
          <a:p>
            <a:endParaRPr lang="en-ZA" sz="2800" dirty="0"/>
          </a:p>
          <a:p>
            <a:endParaRPr lang="en-US" sz="3000" dirty="0" smtClean="0"/>
          </a:p>
          <a:p>
            <a:endParaRPr lang="en-US" sz="4400" b="1" dirty="0">
              <a:solidFill>
                <a:schemeClr val="bg1"/>
              </a:solidFill>
            </a:endParaRPr>
          </a:p>
          <a:p>
            <a:endParaRPr lang="en-US" sz="3000" dirty="0" smtClean="0"/>
          </a:p>
          <a:p>
            <a:pPr marL="0" indent="0">
              <a:buNone/>
            </a:pPr>
            <a:endParaRPr lang="en-US" dirty="0" smtClean="0"/>
          </a:p>
          <a:p>
            <a:pPr marL="0" indent="0">
              <a:buNone/>
            </a:pPr>
            <a:endParaRPr lang="en-US" dirty="0"/>
          </a:p>
        </p:txBody>
      </p:sp>
      <p:pic>
        <p:nvPicPr>
          <p:cNvPr id="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144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2268613" y="369957"/>
            <a:ext cx="4606774" cy="707886"/>
          </a:xfrm>
          <a:prstGeom prst="rect">
            <a:avLst/>
          </a:prstGeom>
          <a:noFill/>
        </p:spPr>
        <p:txBody>
          <a:bodyPr wrap="none" rtlCol="0">
            <a:spAutoFit/>
          </a:bodyPr>
          <a:lstStyle/>
          <a:p>
            <a:pPr algn="ctr"/>
            <a:r>
              <a:rPr lang="en-US" sz="4000" b="1" dirty="0" smtClean="0">
                <a:solidFill>
                  <a:schemeClr val="bg1"/>
                </a:solidFill>
              </a:rPr>
              <a:t>WHAT IS A PROJECT?</a:t>
            </a:r>
            <a:endParaRPr lang="en-US" sz="4000" b="1" dirty="0">
              <a:solidFill>
                <a:schemeClr val="bg1"/>
              </a:solidFill>
            </a:endParaRPr>
          </a:p>
        </p:txBody>
      </p:sp>
    </p:spTree>
    <p:extLst>
      <p:ext uri="{BB962C8B-B14F-4D97-AF65-F5344CB8AC3E}">
        <p14:creationId xmlns:p14="http://schemas.microsoft.com/office/powerpoint/2010/main" val="18027631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447801"/>
            <a:ext cx="9144000" cy="5095876"/>
          </a:xfrm>
        </p:spPr>
        <p:txBody>
          <a:bodyPr>
            <a:normAutofit/>
          </a:bodyPr>
          <a:lstStyle/>
          <a:p>
            <a:pPr marL="0" indent="0">
              <a:buNone/>
            </a:pPr>
            <a:endParaRPr lang="en-ZA" sz="2800" dirty="0">
              <a:solidFill>
                <a:schemeClr val="bg1">
                  <a:lumMod val="65000"/>
                </a:schemeClr>
              </a:solidFill>
            </a:endParaRPr>
          </a:p>
          <a:p>
            <a:endParaRPr lang="en-ZA" sz="2800" dirty="0"/>
          </a:p>
          <a:p>
            <a:endParaRPr lang="en-ZA" sz="2800" dirty="0"/>
          </a:p>
          <a:p>
            <a:endParaRPr lang="en-US" sz="3000" dirty="0" smtClean="0"/>
          </a:p>
          <a:p>
            <a:endParaRPr lang="en-US" sz="4400" b="1" dirty="0">
              <a:solidFill>
                <a:schemeClr val="bg1"/>
              </a:solidFill>
            </a:endParaRPr>
          </a:p>
          <a:p>
            <a:endParaRPr lang="en-US" sz="3000" dirty="0" smtClean="0"/>
          </a:p>
          <a:p>
            <a:pPr marL="0" indent="0">
              <a:buNone/>
            </a:pPr>
            <a:endParaRPr lang="en-US" dirty="0" smtClean="0"/>
          </a:p>
          <a:p>
            <a:pPr marL="0" indent="0">
              <a:buNone/>
            </a:pPr>
            <a:endParaRPr lang="en-US" dirty="0"/>
          </a:p>
        </p:txBody>
      </p:sp>
      <p:pic>
        <p:nvPicPr>
          <p:cNvPr id="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144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838201" y="3534074"/>
            <a:ext cx="7356458" cy="923330"/>
          </a:xfrm>
          <a:prstGeom prst="rect">
            <a:avLst/>
          </a:prstGeom>
          <a:noFill/>
          <a:ln w="57150">
            <a:solidFill>
              <a:srgbClr val="C00000"/>
            </a:solidFill>
          </a:ln>
          <a:effectLst>
            <a:glow rad="101600">
              <a:schemeClr val="accent2">
                <a:satMod val="175000"/>
                <a:alpha val="40000"/>
              </a:schemeClr>
            </a:glow>
            <a:innerShdw blurRad="63500" dist="50800" dir="13500000">
              <a:prstClr val="black">
                <a:alpha val="50000"/>
              </a:prstClr>
            </a:innerShdw>
          </a:effectLst>
        </p:spPr>
        <p:txBody>
          <a:bodyPr wrap="square" lIns="91440" tIns="45720" rIns="91440" bIns="45720">
            <a:spAutoFit/>
            <a:scene3d>
              <a:camera prst="perspectiveFront"/>
              <a:lightRig rig="threePt" dir="t"/>
            </a:scene3d>
          </a:bodyPr>
          <a:lstStyle/>
          <a:p>
            <a:pPr algn="ctr"/>
            <a:r>
              <a:rPr lang="en-ZA" sz="5400" b="1" dirty="0" smtClean="0">
                <a:ln w="12700">
                  <a:solidFill>
                    <a:srgbClr val="FF0000"/>
                  </a:solidFill>
                  <a:prstDash val="solid"/>
                </a:ln>
                <a:pattFill prst="diagBrick">
                  <a:fgClr>
                    <a:srgbClr val="C00000"/>
                  </a:fgClr>
                  <a:bgClr>
                    <a:schemeClr val="tx1"/>
                  </a:bgClr>
                </a:pattFill>
                <a:effectLst>
                  <a:outerShdw dist="38100" dir="2640000" algn="bl" rotWithShape="0">
                    <a:schemeClr val="tx2">
                      <a:lumMod val="75000"/>
                    </a:schemeClr>
                  </a:outerShdw>
                </a:effectLst>
              </a:rPr>
              <a:t>CLOSURE</a:t>
            </a:r>
            <a:endParaRPr lang="en-ZA" sz="5400" b="1" dirty="0">
              <a:ln w="12700">
                <a:solidFill>
                  <a:srgbClr val="FF0000"/>
                </a:solidFill>
                <a:prstDash val="solid"/>
              </a:ln>
              <a:pattFill prst="diagBrick">
                <a:fgClr>
                  <a:srgbClr val="C00000"/>
                </a:fgClr>
                <a:bgClr>
                  <a:schemeClr val="tx1"/>
                </a:bgClr>
              </a:pattFill>
              <a:effectLst>
                <a:outerShdw dist="38100" dir="2640000" algn="bl" rotWithShape="0">
                  <a:schemeClr val="tx2">
                    <a:lumMod val="75000"/>
                  </a:schemeClr>
                </a:outerShdw>
              </a:effectLst>
            </a:endParaRPr>
          </a:p>
        </p:txBody>
      </p:sp>
    </p:spTree>
    <p:extLst>
      <p:ext uri="{BB962C8B-B14F-4D97-AF65-F5344CB8AC3E}">
        <p14:creationId xmlns:p14="http://schemas.microsoft.com/office/powerpoint/2010/main" val="102131153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r="31796"/>
          <a:stretch/>
        </p:blipFill>
        <p:spPr>
          <a:xfrm>
            <a:off x="4607859" y="1575234"/>
            <a:ext cx="4231341" cy="4841009"/>
          </a:xfrm>
          <a:prstGeom prst="rect">
            <a:avLst/>
          </a:prstGeom>
        </p:spPr>
      </p:pic>
      <p:sp>
        <p:nvSpPr>
          <p:cNvPr id="3" name="Content Placeholder 2"/>
          <p:cNvSpPr>
            <a:spLocks noGrp="1"/>
          </p:cNvSpPr>
          <p:nvPr>
            <p:ph idx="1"/>
          </p:nvPr>
        </p:nvSpPr>
        <p:spPr>
          <a:xfrm>
            <a:off x="457200" y="1904999"/>
            <a:ext cx="5560529" cy="4638677"/>
          </a:xfrm>
        </p:spPr>
        <p:txBody>
          <a:bodyPr>
            <a:normAutofit lnSpcReduction="10000"/>
          </a:bodyPr>
          <a:lstStyle/>
          <a:p>
            <a:pPr>
              <a:buClr>
                <a:srgbClr val="C00000"/>
              </a:buClr>
              <a:buFont typeface="Wingdings" panose="05000000000000000000" pitchFamily="2" charset="2"/>
              <a:buChar char="Ø"/>
            </a:pPr>
            <a:r>
              <a:rPr lang="en-GB" altLang="en-US" sz="2400" b="1" dirty="0"/>
              <a:t>Closing</a:t>
            </a:r>
            <a:r>
              <a:rPr lang="en-GB" altLang="en-US" sz="2400" dirty="0"/>
              <a:t> is important because go-live is not the end of your project</a:t>
            </a:r>
          </a:p>
          <a:p>
            <a:pPr>
              <a:buClr>
                <a:srgbClr val="C00000"/>
              </a:buClr>
              <a:buFont typeface="Wingdings" panose="05000000000000000000" pitchFamily="2" charset="2"/>
              <a:buChar char="Ø"/>
            </a:pPr>
            <a:r>
              <a:rPr lang="en-GB" altLang="en-US" sz="2400" dirty="0"/>
              <a:t>Your project is finished when you have sign-off (agreement) from stakeholders that it is </a:t>
            </a:r>
            <a:r>
              <a:rPr lang="en-GB" altLang="en-US" sz="2400" dirty="0" smtClean="0"/>
              <a:t>finished</a:t>
            </a:r>
          </a:p>
          <a:p>
            <a:pPr>
              <a:lnSpc>
                <a:spcPct val="90000"/>
              </a:lnSpc>
              <a:buClr>
                <a:srgbClr val="C00000"/>
              </a:buClr>
              <a:buFont typeface="Wingdings" panose="05000000000000000000" pitchFamily="2" charset="2"/>
              <a:buChar char="Ø"/>
            </a:pPr>
            <a:r>
              <a:rPr lang="en-GB" altLang="en-US" sz="2400" dirty="0"/>
              <a:t>If you did your job well when you initiated the project, then closing is easy</a:t>
            </a:r>
          </a:p>
          <a:p>
            <a:pPr>
              <a:lnSpc>
                <a:spcPct val="90000"/>
              </a:lnSpc>
              <a:buClr>
                <a:srgbClr val="C00000"/>
              </a:buClr>
              <a:buFont typeface="Wingdings" panose="05000000000000000000" pitchFamily="2" charset="2"/>
              <a:buChar char="Ø"/>
            </a:pPr>
            <a:r>
              <a:rPr lang="en-GB" altLang="en-US" sz="2400" dirty="0"/>
              <a:t>Customer/client/management knows the exact scope of the project</a:t>
            </a:r>
          </a:p>
          <a:p>
            <a:pPr>
              <a:lnSpc>
                <a:spcPct val="90000"/>
              </a:lnSpc>
              <a:buClr>
                <a:srgbClr val="C00000"/>
              </a:buClr>
              <a:buFont typeface="Wingdings" panose="05000000000000000000" pitchFamily="2" charset="2"/>
              <a:buChar char="Ø"/>
            </a:pPr>
            <a:r>
              <a:rPr lang="en-GB" altLang="en-US" sz="2400" dirty="0">
                <a:solidFill>
                  <a:srgbClr val="C00000"/>
                </a:solidFill>
              </a:rPr>
              <a:t>Closing is just a matter of acknowledging that everything agreed has been delivered </a:t>
            </a:r>
            <a:r>
              <a:rPr lang="en-GB" altLang="en-US" sz="2400" dirty="0"/>
              <a:t>-- WRITE IT DOWN! (incl future support agreement, </a:t>
            </a:r>
            <a:r>
              <a:rPr lang="en-GB" altLang="en-US" sz="2400" dirty="0" smtClean="0"/>
              <a:t>etc.)</a:t>
            </a:r>
            <a:endParaRPr lang="en-GB" altLang="en-US" sz="2400" dirty="0"/>
          </a:p>
          <a:p>
            <a:endParaRPr lang="en-GB" altLang="en-US" sz="2400" dirty="0"/>
          </a:p>
          <a:p>
            <a:pPr lvl="1">
              <a:spcBef>
                <a:spcPts val="0"/>
              </a:spcBef>
              <a:spcAft>
                <a:spcPts val="600"/>
              </a:spcAft>
              <a:defRPr/>
            </a:pPr>
            <a:endParaRPr lang="en-ZA" sz="1400" dirty="0"/>
          </a:p>
          <a:p>
            <a:pPr>
              <a:spcBef>
                <a:spcPts val="0"/>
              </a:spcBef>
              <a:spcAft>
                <a:spcPts val="600"/>
              </a:spcAft>
              <a:defRPr/>
            </a:pPr>
            <a:endParaRPr lang="en-ZA" altLang="en-US" sz="1400" dirty="0" smtClean="0"/>
          </a:p>
          <a:p>
            <a:pPr marL="0" indent="0">
              <a:buNone/>
            </a:pPr>
            <a:endParaRPr lang="en-ZA" sz="2800" dirty="0"/>
          </a:p>
          <a:p>
            <a:endParaRPr lang="en-ZA" sz="2800" dirty="0"/>
          </a:p>
          <a:p>
            <a:endParaRPr lang="en-ZA" sz="2800" dirty="0"/>
          </a:p>
          <a:p>
            <a:endParaRPr lang="en-US" sz="3000" dirty="0" smtClean="0"/>
          </a:p>
          <a:p>
            <a:endParaRPr lang="en-US" sz="4400" b="1" dirty="0">
              <a:solidFill>
                <a:schemeClr val="bg1"/>
              </a:solidFill>
            </a:endParaRPr>
          </a:p>
          <a:p>
            <a:endParaRPr lang="en-US" sz="3000" dirty="0" smtClean="0"/>
          </a:p>
          <a:p>
            <a:pPr marL="0" indent="0">
              <a:buNone/>
            </a:pPr>
            <a:endParaRPr lang="en-US" dirty="0" smtClean="0"/>
          </a:p>
          <a:p>
            <a:pPr marL="0" indent="0">
              <a:buNone/>
            </a:pPr>
            <a:endParaRPr lang="en-US" dirty="0"/>
          </a:p>
        </p:txBody>
      </p:sp>
      <p:pic>
        <p:nvPicPr>
          <p:cNvPr id="1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144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3044402" y="366452"/>
            <a:ext cx="3055195" cy="707886"/>
          </a:xfrm>
          <a:prstGeom prst="rect">
            <a:avLst/>
          </a:prstGeom>
          <a:noFill/>
        </p:spPr>
        <p:txBody>
          <a:bodyPr wrap="none" rtlCol="0">
            <a:spAutoFit/>
          </a:bodyPr>
          <a:lstStyle/>
          <a:p>
            <a:pPr algn="ctr"/>
            <a:r>
              <a:rPr lang="en-US" sz="4000" b="1" dirty="0" smtClean="0">
                <a:solidFill>
                  <a:schemeClr val="bg1"/>
                </a:solidFill>
              </a:rPr>
              <a:t>IMPORTANCE</a:t>
            </a:r>
          </a:p>
        </p:txBody>
      </p:sp>
    </p:spTree>
    <p:extLst>
      <p:ext uri="{BB962C8B-B14F-4D97-AF65-F5344CB8AC3E}">
        <p14:creationId xmlns:p14="http://schemas.microsoft.com/office/powerpoint/2010/main" val="257285843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38825" y="4277379"/>
            <a:ext cx="2847975" cy="1924050"/>
          </a:xfrm>
          <a:prstGeom prst="rect">
            <a:avLst/>
          </a:prstGeom>
        </p:spPr>
      </p:pic>
      <p:pic>
        <p:nvPicPr>
          <p:cNvPr id="1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144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2"/>
          <p:cNvSpPr>
            <a:spLocks noGrp="1" noChangeArrowheads="1"/>
          </p:cNvSpPr>
          <p:nvPr>
            <p:ph type="title"/>
          </p:nvPr>
        </p:nvSpPr>
        <p:spPr>
          <a:xfrm>
            <a:off x="457200" y="8965"/>
            <a:ext cx="8229600" cy="1371600"/>
          </a:xfrm>
        </p:spPr>
        <p:txBody>
          <a:bodyPr>
            <a:normAutofit/>
          </a:bodyPr>
          <a:lstStyle/>
          <a:p>
            <a:r>
              <a:rPr lang="en-GB" altLang="en-US" sz="4000" b="1" dirty="0" smtClean="0">
                <a:solidFill>
                  <a:schemeClr val="bg1"/>
                </a:solidFill>
              </a:rPr>
              <a:t>CONFIRM COMPLETION</a:t>
            </a:r>
            <a:endParaRPr lang="en-GB" altLang="en-US" sz="4000" b="1" dirty="0">
              <a:solidFill>
                <a:schemeClr val="bg1"/>
              </a:solidFill>
            </a:endParaRPr>
          </a:p>
        </p:txBody>
      </p:sp>
      <p:sp>
        <p:nvSpPr>
          <p:cNvPr id="6" name="Rectangle 3"/>
          <p:cNvSpPr txBox="1">
            <a:spLocks noChangeArrowheads="1"/>
          </p:cNvSpPr>
          <p:nvPr/>
        </p:nvSpPr>
        <p:spPr>
          <a:xfrm>
            <a:off x="457200" y="1981200"/>
            <a:ext cx="8229600" cy="4256088"/>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C00000"/>
              </a:buClr>
              <a:buFont typeface="Wingdings" panose="05000000000000000000" pitchFamily="2" charset="2"/>
              <a:buChar char="Ø"/>
            </a:pPr>
            <a:r>
              <a:rPr lang="en-GB" altLang="en-US" sz="2400" dirty="0"/>
              <a:t>Ensure design records are complete and accurate</a:t>
            </a:r>
          </a:p>
          <a:p>
            <a:pPr>
              <a:buClr>
                <a:srgbClr val="C00000"/>
              </a:buClr>
              <a:buFont typeface="Wingdings" panose="05000000000000000000" pitchFamily="2" charset="2"/>
              <a:buChar char="Ø"/>
            </a:pPr>
            <a:r>
              <a:rPr lang="en-GB" altLang="en-US" sz="2400" dirty="0"/>
              <a:t>Ensure any outstanding actions or issues are addressed</a:t>
            </a:r>
          </a:p>
          <a:p>
            <a:pPr>
              <a:buClr>
                <a:srgbClr val="C00000"/>
              </a:buClr>
              <a:buFont typeface="Wingdings" panose="05000000000000000000" pitchFamily="2" charset="2"/>
              <a:buChar char="Ø"/>
            </a:pPr>
            <a:r>
              <a:rPr lang="en-GB" altLang="en-US" sz="2400" dirty="0"/>
              <a:t>Ensure </a:t>
            </a:r>
            <a:r>
              <a:rPr lang="en-GB" altLang="en-US" sz="2400" dirty="0" smtClean="0"/>
              <a:t>maintenance </a:t>
            </a:r>
            <a:r>
              <a:rPr lang="en-GB" altLang="en-US" sz="2400" dirty="0"/>
              <a:t>r</a:t>
            </a:r>
            <a:r>
              <a:rPr lang="en-GB" altLang="en-US" sz="2400" dirty="0" smtClean="0"/>
              <a:t>ecords </a:t>
            </a:r>
            <a:r>
              <a:rPr lang="en-GB" altLang="en-US" sz="2400" dirty="0"/>
              <a:t>are produced</a:t>
            </a:r>
          </a:p>
          <a:p>
            <a:pPr>
              <a:buClr>
                <a:srgbClr val="C00000"/>
              </a:buClr>
              <a:buFont typeface="Wingdings" panose="05000000000000000000" pitchFamily="2" charset="2"/>
              <a:buChar char="Ø"/>
            </a:pPr>
            <a:r>
              <a:rPr lang="en-GB" altLang="en-US" sz="2400" dirty="0"/>
              <a:t>Ensure </a:t>
            </a:r>
            <a:r>
              <a:rPr lang="en-GB" altLang="en-US" sz="2400" dirty="0" smtClean="0"/>
              <a:t>user </a:t>
            </a:r>
            <a:r>
              <a:rPr lang="en-GB" altLang="en-US" sz="2400" dirty="0"/>
              <a:t>m</a:t>
            </a:r>
            <a:r>
              <a:rPr lang="en-GB" altLang="en-US" sz="2400" dirty="0" smtClean="0"/>
              <a:t>anuals </a:t>
            </a:r>
            <a:r>
              <a:rPr lang="en-GB" altLang="en-US" sz="2400" dirty="0"/>
              <a:t>are produced</a:t>
            </a:r>
          </a:p>
          <a:p>
            <a:pPr>
              <a:buClr>
                <a:srgbClr val="C00000"/>
              </a:buClr>
              <a:buFont typeface="Wingdings" panose="05000000000000000000" pitchFamily="2" charset="2"/>
              <a:buChar char="Ø"/>
            </a:pPr>
            <a:r>
              <a:rPr lang="en-GB" altLang="en-US" sz="2400" dirty="0"/>
              <a:t>Hold a formal </a:t>
            </a:r>
            <a:r>
              <a:rPr lang="en-GB" altLang="en-US" sz="2400" dirty="0" smtClean="0"/>
              <a:t>post </a:t>
            </a:r>
            <a:r>
              <a:rPr lang="en-GB" altLang="en-US" sz="2400" dirty="0"/>
              <a:t>p</a:t>
            </a:r>
            <a:r>
              <a:rPr lang="en-GB" altLang="en-US" sz="2400" dirty="0" smtClean="0"/>
              <a:t>roject </a:t>
            </a:r>
            <a:r>
              <a:rPr lang="en-GB" altLang="en-US" sz="2400" dirty="0"/>
              <a:t>review</a:t>
            </a:r>
          </a:p>
        </p:txBody>
      </p:sp>
    </p:spTree>
    <p:extLst>
      <p:ext uri="{BB962C8B-B14F-4D97-AF65-F5344CB8AC3E}">
        <p14:creationId xmlns:p14="http://schemas.microsoft.com/office/powerpoint/2010/main" val="422255409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144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2"/>
          <p:cNvSpPr>
            <a:spLocks noGrp="1" noChangeArrowheads="1"/>
          </p:cNvSpPr>
          <p:nvPr>
            <p:ph type="title"/>
          </p:nvPr>
        </p:nvSpPr>
        <p:spPr>
          <a:xfrm>
            <a:off x="457200" y="8965"/>
            <a:ext cx="8229600" cy="1371600"/>
          </a:xfrm>
        </p:spPr>
        <p:txBody>
          <a:bodyPr/>
          <a:lstStyle/>
          <a:p>
            <a:r>
              <a:rPr lang="en-GB" altLang="en-US" dirty="0" smtClean="0">
                <a:solidFill>
                  <a:schemeClr val="bg1"/>
                </a:solidFill>
              </a:rPr>
              <a:t>Project Closeout Checklist</a:t>
            </a:r>
            <a:endParaRPr lang="en-GB" altLang="en-US" dirty="0">
              <a:solidFill>
                <a:schemeClr val="bg1"/>
              </a:solidFill>
            </a:endParaRPr>
          </a:p>
        </p:txBody>
      </p:sp>
      <p:sp>
        <p:nvSpPr>
          <p:cNvPr id="6" name="Rectangle 3"/>
          <p:cNvSpPr txBox="1">
            <a:spLocks noChangeArrowheads="1"/>
          </p:cNvSpPr>
          <p:nvPr/>
        </p:nvSpPr>
        <p:spPr>
          <a:xfrm>
            <a:off x="304800" y="304800"/>
            <a:ext cx="7772400" cy="6297108"/>
          </a:xfrm>
          <a:prstGeom prst="rect">
            <a:avLst/>
          </a:prstGeom>
          <a:solidFill>
            <a:schemeClr val="bg1"/>
          </a:solidFill>
          <a:ln w="38100">
            <a:solidFill>
              <a:srgbClr val="C00000"/>
            </a:solidFill>
          </a:ln>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90000"/>
              </a:lnSpc>
              <a:buClr>
                <a:srgbClr val="C00000"/>
              </a:buClr>
              <a:buFont typeface="Wingdings" panose="05000000000000000000" pitchFamily="2" charset="2"/>
              <a:buChar char="ü"/>
            </a:pPr>
            <a:r>
              <a:rPr lang="en-GB" altLang="en-US" sz="2400" dirty="0" smtClean="0"/>
              <a:t>Scope Fulfilled?</a:t>
            </a:r>
            <a:endParaRPr lang="en-GB" altLang="en-US" sz="2400" dirty="0"/>
          </a:p>
          <a:p>
            <a:pPr>
              <a:lnSpc>
                <a:spcPct val="90000"/>
              </a:lnSpc>
              <a:buClr>
                <a:srgbClr val="C00000"/>
              </a:buClr>
              <a:buFont typeface="Wingdings" panose="05000000000000000000" pitchFamily="2" charset="2"/>
              <a:buChar char="ü"/>
            </a:pPr>
            <a:r>
              <a:rPr lang="en-GB" altLang="en-US" sz="2400" dirty="0" smtClean="0"/>
              <a:t>Internal Audit: Completed on or ahead of schedule?</a:t>
            </a:r>
          </a:p>
          <a:p>
            <a:pPr>
              <a:lnSpc>
                <a:spcPct val="90000"/>
              </a:lnSpc>
              <a:buClr>
                <a:srgbClr val="C00000"/>
              </a:buClr>
              <a:buFont typeface="Wingdings" panose="05000000000000000000" pitchFamily="2" charset="2"/>
              <a:buChar char="ü"/>
            </a:pPr>
            <a:r>
              <a:rPr lang="en-GB" altLang="en-US" sz="2400" dirty="0" smtClean="0"/>
              <a:t>Internal Audit:  Completed at or below budget?</a:t>
            </a:r>
            <a:endParaRPr lang="en-GB" altLang="en-US" sz="2400" dirty="0"/>
          </a:p>
          <a:p>
            <a:pPr>
              <a:lnSpc>
                <a:spcPct val="90000"/>
              </a:lnSpc>
              <a:buClr>
                <a:srgbClr val="C00000"/>
              </a:buClr>
              <a:buFont typeface="Wingdings" panose="05000000000000000000" pitchFamily="2" charset="2"/>
              <a:buChar char="ü"/>
            </a:pPr>
            <a:r>
              <a:rPr lang="en-GB" altLang="en-US" sz="2400" dirty="0" smtClean="0"/>
              <a:t>Sponsor supports final deliverable and project closure?</a:t>
            </a:r>
            <a:endParaRPr lang="en-GB" altLang="en-US" sz="2400" dirty="0"/>
          </a:p>
          <a:p>
            <a:pPr>
              <a:lnSpc>
                <a:spcPct val="90000"/>
              </a:lnSpc>
              <a:buClr>
                <a:srgbClr val="C00000"/>
              </a:buClr>
              <a:buFont typeface="Wingdings" panose="05000000000000000000" pitchFamily="2" charset="2"/>
              <a:buChar char="ü"/>
            </a:pPr>
            <a:r>
              <a:rPr lang="en-GB" altLang="en-US" sz="2400" dirty="0" smtClean="0"/>
              <a:t>Stake holders accepts </a:t>
            </a:r>
            <a:r>
              <a:rPr lang="en-GB" altLang="en-US" sz="2400" dirty="0"/>
              <a:t>final </a:t>
            </a:r>
            <a:r>
              <a:rPr lang="en-GB" altLang="en-US" sz="2400" dirty="0" smtClean="0"/>
              <a:t>deliverable?</a:t>
            </a:r>
            <a:endParaRPr lang="en-GB" altLang="en-US" sz="2400" dirty="0"/>
          </a:p>
          <a:p>
            <a:pPr>
              <a:lnSpc>
                <a:spcPct val="90000"/>
              </a:lnSpc>
              <a:buClr>
                <a:srgbClr val="C00000"/>
              </a:buClr>
              <a:buFont typeface="Wingdings" panose="05000000000000000000" pitchFamily="2" charset="2"/>
              <a:buChar char="ü"/>
            </a:pPr>
            <a:r>
              <a:rPr lang="en-GB" altLang="en-US" sz="2400" dirty="0"/>
              <a:t>Stake holders  </a:t>
            </a:r>
            <a:r>
              <a:rPr lang="en-GB" altLang="en-US" sz="2400" dirty="0" smtClean="0"/>
              <a:t>has evaluated </a:t>
            </a:r>
            <a:r>
              <a:rPr lang="en-GB" altLang="en-US" sz="2400" dirty="0"/>
              <a:t>effectiveness </a:t>
            </a:r>
            <a:r>
              <a:rPr lang="en-GB" altLang="en-US" sz="2400" dirty="0" smtClean="0"/>
              <a:t>of project?</a:t>
            </a:r>
            <a:endParaRPr lang="en-GB" altLang="en-US" sz="2400" dirty="0"/>
          </a:p>
          <a:p>
            <a:pPr>
              <a:lnSpc>
                <a:spcPct val="90000"/>
              </a:lnSpc>
              <a:buClr>
                <a:srgbClr val="C00000"/>
              </a:buClr>
              <a:buFont typeface="Wingdings" panose="05000000000000000000" pitchFamily="2" charset="2"/>
              <a:buChar char="ü"/>
            </a:pPr>
            <a:r>
              <a:rPr lang="en-GB" altLang="en-US" sz="2400" dirty="0" smtClean="0"/>
              <a:t>Team members have evaluated effectiveness of project?</a:t>
            </a:r>
            <a:endParaRPr lang="en-GB" altLang="en-US" sz="2400" dirty="0"/>
          </a:p>
          <a:p>
            <a:pPr>
              <a:lnSpc>
                <a:spcPct val="90000"/>
              </a:lnSpc>
              <a:buClr>
                <a:srgbClr val="C00000"/>
              </a:buClr>
              <a:buFont typeface="Wingdings" panose="05000000000000000000" pitchFamily="2" charset="2"/>
              <a:buChar char="ü"/>
            </a:pPr>
            <a:r>
              <a:rPr lang="en-GB" altLang="en-US" sz="2400" dirty="0" smtClean="0"/>
              <a:t>Team has documented “lessons learned?”</a:t>
            </a:r>
            <a:endParaRPr lang="en-GB" altLang="en-US" sz="2400" dirty="0"/>
          </a:p>
          <a:p>
            <a:pPr>
              <a:lnSpc>
                <a:spcPct val="90000"/>
              </a:lnSpc>
              <a:buClr>
                <a:srgbClr val="C00000"/>
              </a:buClr>
              <a:buFont typeface="Wingdings" panose="05000000000000000000" pitchFamily="2" charset="2"/>
              <a:buChar char="ü"/>
            </a:pPr>
            <a:r>
              <a:rPr lang="en-GB" altLang="en-US" sz="2400" dirty="0" smtClean="0"/>
              <a:t>Final one-on –one meeting conducted with stakeholder</a:t>
            </a:r>
            <a:endParaRPr lang="en-GB" altLang="en-US" sz="2400" dirty="0"/>
          </a:p>
          <a:p>
            <a:pPr>
              <a:lnSpc>
                <a:spcPct val="90000"/>
              </a:lnSpc>
              <a:buClr>
                <a:srgbClr val="C00000"/>
              </a:buClr>
              <a:buFont typeface="Wingdings" panose="05000000000000000000" pitchFamily="2" charset="2"/>
              <a:buChar char="ü"/>
            </a:pPr>
            <a:r>
              <a:rPr lang="en-GB" altLang="en-US" sz="2400" dirty="0" smtClean="0"/>
              <a:t>All  </a:t>
            </a:r>
            <a:r>
              <a:rPr lang="en-GB" altLang="en-US" sz="2400" dirty="0"/>
              <a:t>stakeholders notified </a:t>
            </a:r>
            <a:r>
              <a:rPr lang="en-GB" altLang="en-US" sz="2400" dirty="0" smtClean="0"/>
              <a:t>of project completion and project results?</a:t>
            </a:r>
            <a:endParaRPr lang="en-GB" altLang="en-US" sz="2400" dirty="0"/>
          </a:p>
          <a:p>
            <a:pPr>
              <a:lnSpc>
                <a:spcPct val="90000"/>
              </a:lnSpc>
              <a:buClr>
                <a:srgbClr val="C00000"/>
              </a:buClr>
              <a:buFont typeface="Wingdings" panose="05000000000000000000" pitchFamily="2" charset="2"/>
              <a:buChar char="ü"/>
            </a:pPr>
            <a:r>
              <a:rPr lang="en-GB" altLang="en-US" sz="2400" dirty="0" smtClean="0"/>
              <a:t>Project documents, files, and records have been archived?</a:t>
            </a:r>
            <a:endParaRPr lang="en-GB" altLang="en-US" sz="2400" dirty="0"/>
          </a:p>
          <a:p>
            <a:pPr>
              <a:lnSpc>
                <a:spcPct val="90000"/>
              </a:lnSpc>
              <a:buClr>
                <a:srgbClr val="C00000"/>
              </a:buClr>
              <a:buFont typeface="Wingdings" panose="05000000000000000000" pitchFamily="2" charset="2"/>
              <a:buChar char="ü"/>
            </a:pPr>
            <a:r>
              <a:rPr lang="en-GB" altLang="en-US" sz="2400" dirty="0" smtClean="0"/>
              <a:t>Close-</a:t>
            </a:r>
            <a:r>
              <a:rPr lang="en-GB" altLang="en-US" sz="2400" dirty="0"/>
              <a:t>-out report has </a:t>
            </a:r>
            <a:r>
              <a:rPr lang="en-GB" altLang="en-US" sz="2400" dirty="0" smtClean="0"/>
              <a:t>been distributed to customers/stakeholders?</a:t>
            </a:r>
            <a:endParaRPr lang="en-GB" altLang="en-US" sz="2400" dirty="0"/>
          </a:p>
          <a:p>
            <a:pPr>
              <a:lnSpc>
                <a:spcPct val="90000"/>
              </a:lnSpc>
              <a:buClr>
                <a:srgbClr val="C00000"/>
              </a:buClr>
              <a:buFont typeface="Wingdings" panose="05000000000000000000" pitchFamily="2" charset="2"/>
              <a:buChar char="ü"/>
            </a:pPr>
            <a:r>
              <a:rPr lang="en-GB" altLang="en-US" sz="2400" dirty="0" smtClean="0"/>
              <a:t>Staff resources reassigned?</a:t>
            </a:r>
            <a:endParaRPr lang="en-GB" altLang="en-US" sz="2400" dirty="0"/>
          </a:p>
          <a:p>
            <a:pPr>
              <a:lnSpc>
                <a:spcPct val="90000"/>
              </a:lnSpc>
              <a:buClr>
                <a:srgbClr val="C00000"/>
              </a:buClr>
              <a:buFont typeface="Wingdings" panose="05000000000000000000" pitchFamily="2" charset="2"/>
              <a:buChar char="ü"/>
            </a:pPr>
            <a:r>
              <a:rPr lang="en-GB" altLang="en-US" sz="2400" dirty="0" smtClean="0"/>
              <a:t>Celebration scheduled</a:t>
            </a:r>
            <a:endParaRPr lang="en-GB" altLang="en-US" sz="2400" dirty="0"/>
          </a:p>
        </p:txBody>
      </p:sp>
      <p:sp>
        <p:nvSpPr>
          <p:cNvPr id="7" name="TextBox 6"/>
          <p:cNvSpPr txBox="1"/>
          <p:nvPr/>
        </p:nvSpPr>
        <p:spPr>
          <a:xfrm>
            <a:off x="8447800" y="2872637"/>
            <a:ext cx="549894" cy="3376502"/>
          </a:xfrm>
          <a:prstGeom prst="rect">
            <a:avLst/>
          </a:prstGeom>
          <a:solidFill>
            <a:schemeClr val="bg1"/>
          </a:solidFill>
          <a:ln w="34925">
            <a:solidFill>
              <a:srgbClr val="C00000"/>
            </a:solidFill>
          </a:ln>
        </p:spPr>
        <p:txBody>
          <a:bodyPr vert="wordArtVert" wrap="none" rtlCol="0">
            <a:spAutoFit/>
          </a:bodyPr>
          <a:lstStyle/>
          <a:p>
            <a:pPr algn="r"/>
            <a:r>
              <a:rPr lang="en-GB" altLang="en-US" sz="2000" dirty="0" smtClean="0">
                <a:solidFill>
                  <a:srgbClr val="C00000"/>
                </a:solidFill>
              </a:rPr>
              <a:t>checklist</a:t>
            </a:r>
            <a:endParaRPr lang="en-GB" altLang="en-US" sz="2000" dirty="0">
              <a:solidFill>
                <a:srgbClr val="C00000"/>
              </a:solidFill>
            </a:endParaRPr>
          </a:p>
        </p:txBody>
      </p:sp>
      <p:sp>
        <p:nvSpPr>
          <p:cNvPr id="8" name="TextBox 7"/>
          <p:cNvSpPr txBox="1"/>
          <p:nvPr/>
        </p:nvSpPr>
        <p:spPr>
          <a:xfrm>
            <a:off x="7984506" y="304800"/>
            <a:ext cx="549894" cy="6297108"/>
          </a:xfrm>
          <a:prstGeom prst="rect">
            <a:avLst/>
          </a:prstGeom>
          <a:solidFill>
            <a:schemeClr val="bg1"/>
          </a:solidFill>
          <a:ln w="34925">
            <a:solidFill>
              <a:srgbClr val="C00000"/>
            </a:solidFill>
          </a:ln>
        </p:spPr>
        <p:txBody>
          <a:bodyPr vert="wordArtVert" wrap="none" rtlCol="0">
            <a:spAutoFit/>
          </a:bodyPr>
          <a:lstStyle/>
          <a:p>
            <a:pPr algn="r"/>
            <a:r>
              <a:rPr lang="en-GB" altLang="en-US" sz="2000" dirty="0" smtClean="0">
                <a:solidFill>
                  <a:srgbClr val="C00000"/>
                </a:solidFill>
              </a:rPr>
              <a:t>Project close-out</a:t>
            </a:r>
            <a:endParaRPr lang="en-GB" altLang="en-US" sz="2000" dirty="0">
              <a:solidFill>
                <a:srgbClr val="C00000"/>
              </a:solidFill>
            </a:endParaRPr>
          </a:p>
        </p:txBody>
      </p:sp>
    </p:spTree>
    <p:extLst>
      <p:ext uri="{BB962C8B-B14F-4D97-AF65-F5344CB8AC3E}">
        <p14:creationId xmlns:p14="http://schemas.microsoft.com/office/powerpoint/2010/main" val="234914765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 y="1687652"/>
            <a:ext cx="8458199" cy="4843231"/>
          </a:xfrm>
          <a:prstGeom prst="rect">
            <a:avLst/>
          </a:prstGeom>
        </p:spPr>
      </p:pic>
      <p:sp>
        <p:nvSpPr>
          <p:cNvPr id="3" name="Content Placeholder 2"/>
          <p:cNvSpPr>
            <a:spLocks noGrp="1"/>
          </p:cNvSpPr>
          <p:nvPr>
            <p:ph idx="1"/>
          </p:nvPr>
        </p:nvSpPr>
        <p:spPr>
          <a:xfrm>
            <a:off x="2057400" y="1872525"/>
            <a:ext cx="4648200" cy="4473483"/>
          </a:xfrm>
          <a:solidFill>
            <a:schemeClr val="bg1"/>
          </a:solidFill>
          <a:effectLst>
            <a:softEdge rad="127000"/>
          </a:effectLst>
        </p:spPr>
        <p:txBody>
          <a:bodyPr>
            <a:normAutofit/>
          </a:bodyPr>
          <a:lstStyle/>
          <a:p>
            <a:pPr>
              <a:lnSpc>
                <a:spcPct val="80000"/>
              </a:lnSpc>
              <a:buClr>
                <a:srgbClr val="C00000"/>
              </a:buClr>
              <a:buFont typeface="Wingdings" panose="05000000000000000000" pitchFamily="2" charset="2"/>
              <a:buChar char="v"/>
            </a:pPr>
            <a:endParaRPr lang="en-US" sz="2400" dirty="0" smtClean="0"/>
          </a:p>
          <a:p>
            <a:pPr lvl="2">
              <a:lnSpc>
                <a:spcPct val="80000"/>
              </a:lnSpc>
              <a:buClr>
                <a:srgbClr val="C00000"/>
              </a:buClr>
              <a:buFont typeface="Wingdings" panose="05000000000000000000" pitchFamily="2" charset="2"/>
              <a:buChar char="v"/>
            </a:pPr>
            <a:r>
              <a:rPr lang="en-US" sz="2800" dirty="0" smtClean="0">
                <a:solidFill>
                  <a:schemeClr val="bg1">
                    <a:lumMod val="65000"/>
                  </a:schemeClr>
                </a:solidFill>
              </a:rPr>
              <a:t> Key terms</a:t>
            </a:r>
          </a:p>
          <a:p>
            <a:pPr lvl="2">
              <a:lnSpc>
                <a:spcPct val="80000"/>
              </a:lnSpc>
              <a:buClr>
                <a:srgbClr val="C00000"/>
              </a:buClr>
              <a:buFont typeface="Wingdings" panose="05000000000000000000" pitchFamily="2" charset="2"/>
              <a:buChar char="v"/>
            </a:pPr>
            <a:endParaRPr lang="en-US" sz="2800" dirty="0" smtClean="0">
              <a:solidFill>
                <a:schemeClr val="bg1">
                  <a:lumMod val="65000"/>
                </a:schemeClr>
              </a:solidFill>
            </a:endParaRPr>
          </a:p>
          <a:p>
            <a:pPr lvl="2">
              <a:lnSpc>
                <a:spcPct val="80000"/>
              </a:lnSpc>
              <a:buClr>
                <a:srgbClr val="C00000"/>
              </a:buClr>
              <a:buFont typeface="Wingdings" panose="05000000000000000000" pitchFamily="2" charset="2"/>
              <a:buChar char="v"/>
            </a:pPr>
            <a:r>
              <a:rPr lang="en-US" sz="2800" dirty="0" smtClean="0">
                <a:solidFill>
                  <a:schemeClr val="bg1">
                    <a:lumMod val="65000"/>
                  </a:schemeClr>
                </a:solidFill>
              </a:rPr>
              <a:t> Project Life Cycle</a:t>
            </a:r>
          </a:p>
          <a:p>
            <a:pPr lvl="3">
              <a:lnSpc>
                <a:spcPct val="80000"/>
              </a:lnSpc>
              <a:buClr>
                <a:srgbClr val="C00000"/>
              </a:buClr>
              <a:buFont typeface="Wingdings" panose="05000000000000000000" pitchFamily="2" charset="2"/>
              <a:buChar char="v"/>
            </a:pPr>
            <a:r>
              <a:rPr lang="en-US" sz="2400" dirty="0" smtClean="0">
                <a:solidFill>
                  <a:schemeClr val="bg1">
                    <a:lumMod val="65000"/>
                  </a:schemeClr>
                </a:solidFill>
              </a:rPr>
              <a:t> Initiation the project</a:t>
            </a:r>
          </a:p>
          <a:p>
            <a:pPr lvl="3">
              <a:lnSpc>
                <a:spcPct val="80000"/>
              </a:lnSpc>
              <a:buClr>
                <a:srgbClr val="C00000"/>
              </a:buClr>
              <a:buFont typeface="Wingdings" panose="05000000000000000000" pitchFamily="2" charset="2"/>
              <a:buChar char="v"/>
            </a:pPr>
            <a:r>
              <a:rPr lang="en-US" sz="2400" dirty="0" smtClean="0">
                <a:solidFill>
                  <a:schemeClr val="bg1">
                    <a:lumMod val="65000"/>
                  </a:schemeClr>
                </a:solidFill>
              </a:rPr>
              <a:t> Defining the project</a:t>
            </a:r>
          </a:p>
          <a:p>
            <a:pPr lvl="3">
              <a:lnSpc>
                <a:spcPct val="80000"/>
              </a:lnSpc>
              <a:buClr>
                <a:srgbClr val="C00000"/>
              </a:buClr>
              <a:buFont typeface="Wingdings" panose="05000000000000000000" pitchFamily="2" charset="2"/>
              <a:buChar char="v"/>
            </a:pPr>
            <a:r>
              <a:rPr lang="en-US" sz="2400" dirty="0" smtClean="0">
                <a:solidFill>
                  <a:schemeClr val="bg1">
                    <a:lumMod val="65000"/>
                  </a:schemeClr>
                </a:solidFill>
              </a:rPr>
              <a:t> Defining the plan</a:t>
            </a:r>
          </a:p>
          <a:p>
            <a:pPr lvl="3">
              <a:lnSpc>
                <a:spcPct val="80000"/>
              </a:lnSpc>
              <a:buClr>
                <a:srgbClr val="C00000"/>
              </a:buClr>
              <a:buFont typeface="Wingdings" panose="05000000000000000000" pitchFamily="2" charset="2"/>
              <a:buChar char="v"/>
            </a:pPr>
            <a:r>
              <a:rPr lang="en-US" sz="2400" dirty="0" smtClean="0">
                <a:solidFill>
                  <a:schemeClr val="bg1">
                    <a:lumMod val="65000"/>
                  </a:schemeClr>
                </a:solidFill>
              </a:rPr>
              <a:t> Implementation</a:t>
            </a:r>
          </a:p>
          <a:p>
            <a:pPr lvl="3">
              <a:lnSpc>
                <a:spcPct val="80000"/>
              </a:lnSpc>
              <a:buClr>
                <a:srgbClr val="C00000"/>
              </a:buClr>
              <a:buFont typeface="Wingdings" panose="05000000000000000000" pitchFamily="2" charset="2"/>
              <a:buChar char="v"/>
            </a:pPr>
            <a:r>
              <a:rPr lang="en-US" sz="2400" dirty="0" smtClean="0">
                <a:solidFill>
                  <a:schemeClr val="bg1">
                    <a:lumMod val="65000"/>
                  </a:schemeClr>
                </a:solidFill>
              </a:rPr>
              <a:t> Closure</a:t>
            </a:r>
          </a:p>
          <a:p>
            <a:pPr lvl="3">
              <a:lnSpc>
                <a:spcPct val="80000"/>
              </a:lnSpc>
              <a:buClr>
                <a:srgbClr val="C00000"/>
              </a:buClr>
              <a:buFont typeface="Wingdings" panose="05000000000000000000" pitchFamily="2" charset="2"/>
              <a:buChar char="v"/>
            </a:pPr>
            <a:endParaRPr lang="en-US" sz="2400" dirty="0" smtClean="0"/>
          </a:p>
          <a:p>
            <a:pPr lvl="2">
              <a:lnSpc>
                <a:spcPct val="80000"/>
              </a:lnSpc>
              <a:buClr>
                <a:srgbClr val="C00000"/>
              </a:buClr>
              <a:buFont typeface="Wingdings" panose="05000000000000000000" pitchFamily="2" charset="2"/>
              <a:buChar char="v"/>
            </a:pPr>
            <a:r>
              <a:rPr lang="en-US" sz="2800" dirty="0" smtClean="0">
                <a:solidFill>
                  <a:schemeClr val="bg1">
                    <a:lumMod val="65000"/>
                  </a:schemeClr>
                </a:solidFill>
              </a:rPr>
              <a:t> </a:t>
            </a:r>
            <a:r>
              <a:rPr lang="en-US" sz="2800" dirty="0" smtClean="0"/>
              <a:t>Success vs Failure</a:t>
            </a:r>
            <a:endParaRPr lang="en-US" sz="2800" dirty="0"/>
          </a:p>
          <a:p>
            <a:pPr lvl="2">
              <a:lnSpc>
                <a:spcPct val="80000"/>
              </a:lnSpc>
            </a:pPr>
            <a:endParaRPr lang="en-US" dirty="0" smtClean="0"/>
          </a:p>
          <a:p>
            <a:pPr marL="0" indent="0">
              <a:buNone/>
            </a:pPr>
            <a:endParaRPr lang="en-ZA" sz="2800" dirty="0"/>
          </a:p>
          <a:p>
            <a:endParaRPr lang="en-ZA" sz="2800" dirty="0"/>
          </a:p>
          <a:p>
            <a:endParaRPr lang="en-ZA" sz="2800" dirty="0"/>
          </a:p>
          <a:p>
            <a:endParaRPr lang="en-US" sz="3000" dirty="0" smtClean="0"/>
          </a:p>
          <a:p>
            <a:endParaRPr lang="en-US" sz="4400" b="1" dirty="0">
              <a:solidFill>
                <a:schemeClr val="bg1"/>
              </a:solidFill>
            </a:endParaRPr>
          </a:p>
          <a:p>
            <a:endParaRPr lang="en-US" sz="3000" dirty="0" smtClean="0"/>
          </a:p>
          <a:p>
            <a:pPr marL="0" indent="0">
              <a:buNone/>
            </a:pPr>
            <a:endParaRPr lang="en-US" dirty="0" smtClean="0"/>
          </a:p>
          <a:p>
            <a:pPr marL="0" indent="0">
              <a:buNone/>
            </a:pPr>
            <a:endParaRPr lang="en-US" dirty="0"/>
          </a:p>
        </p:txBody>
      </p:sp>
      <p:pic>
        <p:nvPicPr>
          <p:cNvPr id="1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144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3558293" y="369957"/>
            <a:ext cx="2027414" cy="707886"/>
          </a:xfrm>
          <a:prstGeom prst="rect">
            <a:avLst/>
          </a:prstGeom>
          <a:noFill/>
        </p:spPr>
        <p:txBody>
          <a:bodyPr wrap="none" rtlCol="0">
            <a:spAutoFit/>
          </a:bodyPr>
          <a:lstStyle/>
          <a:p>
            <a:pPr algn="ctr"/>
            <a:r>
              <a:rPr lang="en-US" sz="4000" b="1" dirty="0" smtClean="0">
                <a:solidFill>
                  <a:schemeClr val="bg1"/>
                </a:solidFill>
              </a:rPr>
              <a:t>AGENDA</a:t>
            </a:r>
            <a:endParaRPr lang="en-US" sz="4000" b="1" dirty="0">
              <a:solidFill>
                <a:schemeClr val="bg1"/>
              </a:solidFill>
            </a:endParaRPr>
          </a:p>
        </p:txBody>
      </p:sp>
    </p:spTree>
    <p:extLst>
      <p:ext uri="{BB962C8B-B14F-4D97-AF65-F5344CB8AC3E}">
        <p14:creationId xmlns:p14="http://schemas.microsoft.com/office/powerpoint/2010/main" val="99814412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57300" y="1552577"/>
            <a:ext cx="6629400" cy="4991100"/>
          </a:xfrm>
          <a:prstGeom prst="rect">
            <a:avLst/>
          </a:prstGeom>
        </p:spPr>
      </p:pic>
      <p:sp>
        <p:nvSpPr>
          <p:cNvPr id="3" name="Content Placeholder 2"/>
          <p:cNvSpPr>
            <a:spLocks noGrp="1"/>
          </p:cNvSpPr>
          <p:nvPr>
            <p:ph idx="1"/>
          </p:nvPr>
        </p:nvSpPr>
        <p:spPr>
          <a:xfrm>
            <a:off x="0" y="1447801"/>
            <a:ext cx="9144000" cy="5095876"/>
          </a:xfrm>
        </p:spPr>
        <p:txBody>
          <a:bodyPr>
            <a:normAutofit/>
          </a:bodyPr>
          <a:lstStyle/>
          <a:p>
            <a:pPr marL="0" indent="0">
              <a:buNone/>
            </a:pPr>
            <a:endParaRPr lang="en-ZA" sz="2800" dirty="0">
              <a:solidFill>
                <a:schemeClr val="bg1">
                  <a:lumMod val="65000"/>
                </a:schemeClr>
              </a:solidFill>
            </a:endParaRPr>
          </a:p>
          <a:p>
            <a:endParaRPr lang="en-ZA" sz="2800" dirty="0"/>
          </a:p>
          <a:p>
            <a:endParaRPr lang="en-ZA" sz="2800" dirty="0"/>
          </a:p>
          <a:p>
            <a:endParaRPr lang="en-US" sz="3000" dirty="0" smtClean="0"/>
          </a:p>
          <a:p>
            <a:endParaRPr lang="en-US" sz="4400" b="1" dirty="0">
              <a:solidFill>
                <a:schemeClr val="bg1"/>
              </a:solidFill>
            </a:endParaRPr>
          </a:p>
          <a:p>
            <a:endParaRPr lang="en-US" sz="3000" dirty="0" smtClean="0"/>
          </a:p>
          <a:p>
            <a:pPr marL="0" indent="0">
              <a:buNone/>
            </a:pPr>
            <a:endParaRPr lang="en-US" dirty="0" smtClean="0"/>
          </a:p>
          <a:p>
            <a:pPr marL="0" indent="0">
              <a:buNone/>
            </a:pPr>
            <a:endParaRPr lang="en-US" dirty="0"/>
          </a:p>
        </p:txBody>
      </p:sp>
      <p:pic>
        <p:nvPicPr>
          <p:cNvPr id="1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144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
          <p:cNvSpPr/>
          <p:nvPr/>
        </p:nvSpPr>
        <p:spPr>
          <a:xfrm>
            <a:off x="381000" y="333584"/>
            <a:ext cx="8382000" cy="707886"/>
          </a:xfrm>
          <a:prstGeom prst="rect">
            <a:avLst/>
          </a:prstGeom>
        </p:spPr>
        <p:txBody>
          <a:bodyPr wrap="square">
            <a:spAutoFit/>
          </a:bodyPr>
          <a:lstStyle/>
          <a:p>
            <a:pPr algn="ctr"/>
            <a:r>
              <a:rPr lang="en-ZA" sz="4000" b="1" dirty="0" smtClean="0">
                <a:solidFill>
                  <a:schemeClr val="bg1"/>
                </a:solidFill>
              </a:rPr>
              <a:t>SUCCESS VS FAILURE</a:t>
            </a:r>
          </a:p>
        </p:txBody>
      </p:sp>
    </p:spTree>
    <p:extLst>
      <p:ext uri="{BB962C8B-B14F-4D97-AF65-F5344CB8AC3E}">
        <p14:creationId xmlns:p14="http://schemas.microsoft.com/office/powerpoint/2010/main" val="103797735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r="13333"/>
          <a:stretch/>
        </p:blipFill>
        <p:spPr>
          <a:xfrm>
            <a:off x="5688106" y="2286000"/>
            <a:ext cx="3429000" cy="3429000"/>
          </a:xfrm>
          <a:prstGeom prst="rect">
            <a:avLst/>
          </a:prstGeom>
        </p:spPr>
      </p:pic>
      <p:sp>
        <p:nvSpPr>
          <p:cNvPr id="3" name="Content Placeholder 2"/>
          <p:cNvSpPr>
            <a:spLocks noGrp="1"/>
          </p:cNvSpPr>
          <p:nvPr>
            <p:ph idx="1"/>
          </p:nvPr>
        </p:nvSpPr>
        <p:spPr>
          <a:xfrm>
            <a:off x="0" y="1447800"/>
            <a:ext cx="6477000" cy="5410199"/>
          </a:xfrm>
        </p:spPr>
        <p:txBody>
          <a:bodyPr>
            <a:normAutofit/>
          </a:bodyPr>
          <a:lstStyle/>
          <a:p>
            <a:pPr lvl="1">
              <a:spcBef>
                <a:spcPts val="0"/>
              </a:spcBef>
              <a:spcAft>
                <a:spcPts val="600"/>
              </a:spcAft>
              <a:buClr>
                <a:srgbClr val="C00000"/>
              </a:buClr>
              <a:buFont typeface="Courier New" panose="02070309020205020404" pitchFamily="49" charset="0"/>
              <a:buChar char="o"/>
              <a:defRPr/>
            </a:pPr>
            <a:r>
              <a:rPr lang="en-ZA" altLang="en-US" sz="2600" dirty="0"/>
              <a:t>Failure to </a:t>
            </a:r>
            <a:r>
              <a:rPr lang="en-ZA" altLang="en-US" sz="2600" dirty="0" smtClean="0"/>
              <a:t>understand </a:t>
            </a:r>
            <a:r>
              <a:rPr lang="en-ZA" altLang="en-US" sz="2600" dirty="0"/>
              <a:t>the “problem</a:t>
            </a:r>
            <a:r>
              <a:rPr lang="en-ZA" altLang="en-US" sz="2600" dirty="0" smtClean="0"/>
              <a:t>”</a:t>
            </a:r>
            <a:endParaRPr lang="en-ZA" altLang="en-US" sz="2600" dirty="0"/>
          </a:p>
          <a:p>
            <a:pPr lvl="1">
              <a:spcBef>
                <a:spcPts val="0"/>
              </a:spcBef>
              <a:spcAft>
                <a:spcPts val="600"/>
              </a:spcAft>
              <a:buClr>
                <a:srgbClr val="C00000"/>
              </a:buClr>
              <a:buFont typeface="Courier New" panose="02070309020205020404" pitchFamily="49" charset="0"/>
              <a:buChar char="o"/>
              <a:defRPr/>
            </a:pPr>
            <a:r>
              <a:rPr lang="en-ZA" altLang="en-US" sz="2600" dirty="0" smtClean="0"/>
              <a:t>Estimates </a:t>
            </a:r>
            <a:r>
              <a:rPr lang="en-ZA" altLang="en-US" sz="2600" dirty="0"/>
              <a:t>for time/resources are guesses</a:t>
            </a:r>
          </a:p>
          <a:p>
            <a:pPr lvl="1">
              <a:spcBef>
                <a:spcPts val="0"/>
              </a:spcBef>
              <a:spcAft>
                <a:spcPts val="600"/>
              </a:spcAft>
              <a:buClr>
                <a:srgbClr val="C00000"/>
              </a:buClr>
              <a:buFont typeface="Courier New" panose="02070309020205020404" pitchFamily="49" charset="0"/>
              <a:buChar char="o"/>
              <a:defRPr/>
            </a:pPr>
            <a:r>
              <a:rPr lang="en-ZA" altLang="en-US" sz="2600" dirty="0"/>
              <a:t>Top leadership/senior managers refuse to accept realities</a:t>
            </a:r>
          </a:p>
          <a:p>
            <a:pPr lvl="1">
              <a:spcBef>
                <a:spcPts val="0"/>
              </a:spcBef>
              <a:spcAft>
                <a:spcPts val="600"/>
              </a:spcAft>
              <a:buClr>
                <a:srgbClr val="C00000"/>
              </a:buClr>
              <a:buFont typeface="Courier New" panose="02070309020205020404" pitchFamily="49" charset="0"/>
              <a:buChar char="o"/>
              <a:defRPr/>
            </a:pPr>
            <a:r>
              <a:rPr lang="en-ZA" altLang="en-US" sz="2600" dirty="0"/>
              <a:t>Resource planning was inadequate</a:t>
            </a:r>
          </a:p>
          <a:p>
            <a:pPr lvl="1">
              <a:spcBef>
                <a:spcPts val="0"/>
              </a:spcBef>
              <a:spcAft>
                <a:spcPts val="600"/>
              </a:spcAft>
              <a:buClr>
                <a:srgbClr val="C00000"/>
              </a:buClr>
              <a:buFont typeface="Courier New" panose="02070309020205020404" pitchFamily="49" charset="0"/>
              <a:buChar char="o"/>
              <a:defRPr/>
            </a:pPr>
            <a:r>
              <a:rPr lang="en-ZA" sz="2600" dirty="0" smtClean="0"/>
              <a:t>Project </a:t>
            </a:r>
            <a:r>
              <a:rPr lang="en-ZA" sz="2600" dirty="0"/>
              <a:t>team doesn’t see itself as a </a:t>
            </a:r>
            <a:r>
              <a:rPr lang="en-ZA" sz="2600" dirty="0" smtClean="0"/>
              <a:t>team</a:t>
            </a:r>
          </a:p>
          <a:p>
            <a:pPr lvl="1">
              <a:spcBef>
                <a:spcPts val="0"/>
              </a:spcBef>
              <a:spcAft>
                <a:spcPts val="600"/>
              </a:spcAft>
              <a:buClr>
                <a:srgbClr val="C00000"/>
              </a:buClr>
              <a:buFont typeface="Courier New" panose="02070309020205020404" pitchFamily="49" charset="0"/>
              <a:buChar char="o"/>
              <a:defRPr/>
            </a:pPr>
            <a:r>
              <a:rPr lang="en-ZA" sz="2600" dirty="0" smtClean="0"/>
              <a:t>Implementation </a:t>
            </a:r>
            <a:r>
              <a:rPr lang="en-ZA" sz="2600" dirty="0"/>
              <a:t>and results aren’t monitored and </a:t>
            </a:r>
            <a:r>
              <a:rPr lang="en-ZA" sz="2600" dirty="0" smtClean="0"/>
              <a:t>tracked against </a:t>
            </a:r>
            <a:r>
              <a:rPr lang="en-ZA" sz="2600" dirty="0"/>
              <a:t>the </a:t>
            </a:r>
            <a:r>
              <a:rPr lang="en-ZA" sz="2600" dirty="0" smtClean="0"/>
              <a:t>plan</a:t>
            </a:r>
          </a:p>
          <a:p>
            <a:pPr lvl="1">
              <a:spcBef>
                <a:spcPts val="0"/>
              </a:spcBef>
              <a:spcAft>
                <a:spcPts val="600"/>
              </a:spcAft>
              <a:buClr>
                <a:srgbClr val="C00000"/>
              </a:buClr>
              <a:buFont typeface="Courier New" panose="02070309020205020404" pitchFamily="49" charset="0"/>
              <a:buChar char="o"/>
              <a:defRPr/>
            </a:pPr>
            <a:r>
              <a:rPr lang="en-ZA" sz="2600" dirty="0" smtClean="0"/>
              <a:t>People </a:t>
            </a:r>
            <a:r>
              <a:rPr lang="en-ZA" sz="2600" dirty="0"/>
              <a:t>lose sight of the original </a:t>
            </a:r>
            <a:r>
              <a:rPr lang="en-ZA" sz="2600" dirty="0" smtClean="0"/>
              <a:t>goal</a:t>
            </a:r>
          </a:p>
          <a:p>
            <a:pPr lvl="1">
              <a:spcBef>
                <a:spcPts val="0"/>
              </a:spcBef>
              <a:spcAft>
                <a:spcPts val="600"/>
              </a:spcAft>
              <a:buClr>
                <a:srgbClr val="C00000"/>
              </a:buClr>
              <a:buFont typeface="Courier New" panose="02070309020205020404" pitchFamily="49" charset="0"/>
              <a:buChar char="o"/>
              <a:defRPr/>
            </a:pPr>
            <a:r>
              <a:rPr lang="en-ZA" sz="2600" dirty="0" smtClean="0"/>
              <a:t>Risks to </a:t>
            </a:r>
            <a:r>
              <a:rPr lang="en-ZA" sz="2600" dirty="0"/>
              <a:t>the project aren’t anticipated or </a:t>
            </a:r>
            <a:r>
              <a:rPr lang="en-ZA" sz="2600" dirty="0" smtClean="0"/>
              <a:t>calculated</a:t>
            </a:r>
          </a:p>
          <a:p>
            <a:pPr marL="0" indent="0">
              <a:buNone/>
            </a:pPr>
            <a:endParaRPr lang="en-ZA" sz="2800" dirty="0"/>
          </a:p>
          <a:p>
            <a:endParaRPr lang="en-ZA" sz="2800" dirty="0"/>
          </a:p>
          <a:p>
            <a:endParaRPr lang="en-ZA" sz="2800" dirty="0"/>
          </a:p>
          <a:p>
            <a:endParaRPr lang="en-US" sz="3000" dirty="0" smtClean="0"/>
          </a:p>
          <a:p>
            <a:endParaRPr lang="en-US" sz="4400" b="1" dirty="0">
              <a:solidFill>
                <a:schemeClr val="bg1"/>
              </a:solidFill>
            </a:endParaRPr>
          </a:p>
          <a:p>
            <a:endParaRPr lang="en-US" sz="3000" dirty="0" smtClean="0"/>
          </a:p>
          <a:p>
            <a:pPr marL="0" indent="0">
              <a:buNone/>
            </a:pPr>
            <a:endParaRPr lang="en-US" dirty="0" smtClean="0"/>
          </a:p>
          <a:p>
            <a:pPr marL="0" indent="0">
              <a:buNone/>
            </a:pPr>
            <a:endParaRPr lang="en-US" dirty="0"/>
          </a:p>
        </p:txBody>
      </p:sp>
      <p:pic>
        <p:nvPicPr>
          <p:cNvPr id="1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144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3122757" y="369957"/>
            <a:ext cx="2898486" cy="707886"/>
          </a:xfrm>
          <a:prstGeom prst="rect">
            <a:avLst/>
          </a:prstGeom>
          <a:noFill/>
        </p:spPr>
        <p:txBody>
          <a:bodyPr wrap="none" rtlCol="0">
            <a:spAutoFit/>
          </a:bodyPr>
          <a:lstStyle/>
          <a:p>
            <a:pPr algn="ctr"/>
            <a:r>
              <a:rPr lang="en-US" sz="4000" b="1" dirty="0" smtClean="0">
                <a:solidFill>
                  <a:schemeClr val="bg1"/>
                </a:solidFill>
              </a:rPr>
              <a:t>DEADLY SINS</a:t>
            </a:r>
            <a:endParaRPr lang="en-US" sz="4000" b="1" dirty="0">
              <a:solidFill>
                <a:schemeClr val="bg1"/>
              </a:solidFill>
            </a:endParaRPr>
          </a:p>
        </p:txBody>
      </p:sp>
    </p:spTree>
    <p:extLst>
      <p:ext uri="{BB962C8B-B14F-4D97-AF65-F5344CB8AC3E}">
        <p14:creationId xmlns:p14="http://schemas.microsoft.com/office/powerpoint/2010/main" val="148306746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447801"/>
            <a:ext cx="9144000" cy="5095876"/>
          </a:xfrm>
        </p:spPr>
        <p:txBody>
          <a:bodyPr>
            <a:normAutofit/>
          </a:bodyPr>
          <a:lstStyle/>
          <a:p>
            <a:pPr>
              <a:buNone/>
              <a:defRPr/>
            </a:pPr>
            <a:endParaRPr lang="en-US" sz="2800" b="1" dirty="0"/>
          </a:p>
          <a:p>
            <a:pPr>
              <a:spcBef>
                <a:spcPts val="0"/>
              </a:spcBef>
              <a:spcAft>
                <a:spcPts val="600"/>
              </a:spcAft>
              <a:defRPr/>
            </a:pPr>
            <a:endParaRPr lang="en-ZA" altLang="en-US" sz="2200" dirty="0"/>
          </a:p>
          <a:p>
            <a:pPr>
              <a:spcBef>
                <a:spcPts val="0"/>
              </a:spcBef>
              <a:spcAft>
                <a:spcPts val="600"/>
              </a:spcAft>
              <a:defRPr/>
            </a:pPr>
            <a:endParaRPr lang="en-ZA" altLang="en-US" sz="2200" dirty="0" smtClean="0"/>
          </a:p>
          <a:p>
            <a:pPr lvl="1">
              <a:spcBef>
                <a:spcPts val="0"/>
              </a:spcBef>
              <a:spcAft>
                <a:spcPts val="600"/>
              </a:spcAft>
              <a:defRPr/>
            </a:pPr>
            <a:endParaRPr lang="en-ZA" sz="1400" dirty="0"/>
          </a:p>
          <a:p>
            <a:pPr>
              <a:spcBef>
                <a:spcPts val="0"/>
              </a:spcBef>
              <a:spcAft>
                <a:spcPts val="600"/>
              </a:spcAft>
              <a:defRPr/>
            </a:pPr>
            <a:endParaRPr lang="en-ZA" altLang="en-US" sz="1400" dirty="0" smtClean="0"/>
          </a:p>
          <a:p>
            <a:pPr marL="0" indent="0">
              <a:buNone/>
            </a:pPr>
            <a:endParaRPr lang="en-ZA" sz="2800" dirty="0"/>
          </a:p>
          <a:p>
            <a:endParaRPr lang="en-ZA" sz="2800" dirty="0"/>
          </a:p>
          <a:p>
            <a:endParaRPr lang="en-ZA" sz="2800" dirty="0"/>
          </a:p>
          <a:p>
            <a:endParaRPr lang="en-US" sz="3000" dirty="0" smtClean="0"/>
          </a:p>
          <a:p>
            <a:endParaRPr lang="en-US" sz="4400" b="1" dirty="0">
              <a:solidFill>
                <a:schemeClr val="bg1"/>
              </a:solidFill>
            </a:endParaRPr>
          </a:p>
          <a:p>
            <a:endParaRPr lang="en-US" sz="3000" dirty="0" smtClean="0"/>
          </a:p>
          <a:p>
            <a:pPr marL="0" indent="0">
              <a:buNone/>
            </a:pPr>
            <a:endParaRPr lang="en-US" dirty="0" smtClean="0"/>
          </a:p>
          <a:p>
            <a:pPr marL="0" indent="0">
              <a:buNone/>
            </a:pPr>
            <a:endParaRPr lang="en-US" dirty="0"/>
          </a:p>
        </p:txBody>
      </p:sp>
      <p:pic>
        <p:nvPicPr>
          <p:cNvPr id="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144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2549780" y="369957"/>
            <a:ext cx="4044441" cy="707886"/>
          </a:xfrm>
          <a:prstGeom prst="rect">
            <a:avLst/>
          </a:prstGeom>
          <a:noFill/>
        </p:spPr>
        <p:txBody>
          <a:bodyPr wrap="none" rtlCol="0">
            <a:spAutoFit/>
          </a:bodyPr>
          <a:lstStyle/>
          <a:p>
            <a:pPr algn="ctr"/>
            <a:r>
              <a:rPr lang="en-US" sz="4000" b="1" dirty="0" smtClean="0">
                <a:solidFill>
                  <a:schemeClr val="bg1"/>
                </a:solidFill>
              </a:rPr>
              <a:t>SUCCESS FACTORS</a:t>
            </a:r>
            <a:endParaRPr lang="en-US" sz="4000" b="1" dirty="0">
              <a:solidFill>
                <a:schemeClr val="bg1"/>
              </a:solidFill>
            </a:endParaRPr>
          </a:p>
        </p:txBody>
      </p:sp>
      <p:pic>
        <p:nvPicPr>
          <p:cNvPr id="4" name="Picture 3"/>
          <p:cNvPicPr>
            <a:picLocks noChangeAspect="1"/>
          </p:cNvPicPr>
          <p:nvPr/>
        </p:nvPicPr>
        <p:blipFill rotWithShape="1">
          <a:blip r:embed="rId4"/>
          <a:srcRect l="27159" t="28575" r="31844" b="16667"/>
          <a:stretch/>
        </p:blipFill>
        <p:spPr>
          <a:xfrm>
            <a:off x="1143000" y="1447800"/>
            <a:ext cx="6858000" cy="5150186"/>
          </a:xfrm>
          <a:prstGeom prst="rect">
            <a:avLst/>
          </a:prstGeom>
        </p:spPr>
      </p:pic>
    </p:spTree>
    <p:extLst>
      <p:ext uri="{BB962C8B-B14F-4D97-AF65-F5344CB8AC3E}">
        <p14:creationId xmlns:p14="http://schemas.microsoft.com/office/powerpoint/2010/main" val="11029109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447801"/>
            <a:ext cx="9144000" cy="5095876"/>
          </a:xfrm>
        </p:spPr>
        <p:txBody>
          <a:bodyPr>
            <a:normAutofit/>
          </a:bodyPr>
          <a:lstStyle/>
          <a:p>
            <a:pPr>
              <a:buNone/>
              <a:defRPr/>
            </a:pPr>
            <a:endParaRPr lang="en-US" sz="2800" b="1" dirty="0"/>
          </a:p>
          <a:p>
            <a:pPr>
              <a:spcBef>
                <a:spcPts val="0"/>
              </a:spcBef>
              <a:spcAft>
                <a:spcPts val="600"/>
              </a:spcAft>
              <a:defRPr/>
            </a:pPr>
            <a:endParaRPr lang="en-ZA" altLang="en-US" sz="2200" dirty="0"/>
          </a:p>
          <a:p>
            <a:pPr>
              <a:spcBef>
                <a:spcPts val="0"/>
              </a:spcBef>
              <a:spcAft>
                <a:spcPts val="600"/>
              </a:spcAft>
              <a:defRPr/>
            </a:pPr>
            <a:endParaRPr lang="en-ZA" altLang="en-US" sz="2200" dirty="0" smtClean="0"/>
          </a:p>
          <a:p>
            <a:pPr lvl="1">
              <a:spcBef>
                <a:spcPts val="0"/>
              </a:spcBef>
              <a:spcAft>
                <a:spcPts val="600"/>
              </a:spcAft>
              <a:defRPr/>
            </a:pPr>
            <a:endParaRPr lang="en-ZA" sz="1400" dirty="0"/>
          </a:p>
          <a:p>
            <a:pPr>
              <a:spcBef>
                <a:spcPts val="0"/>
              </a:spcBef>
              <a:spcAft>
                <a:spcPts val="600"/>
              </a:spcAft>
              <a:defRPr/>
            </a:pPr>
            <a:endParaRPr lang="en-ZA" altLang="en-US" sz="1400" dirty="0" smtClean="0"/>
          </a:p>
          <a:p>
            <a:pPr marL="0" indent="0">
              <a:buNone/>
            </a:pPr>
            <a:endParaRPr lang="en-ZA" sz="2800" dirty="0"/>
          </a:p>
          <a:p>
            <a:endParaRPr lang="en-ZA" sz="2800" dirty="0"/>
          </a:p>
          <a:p>
            <a:endParaRPr lang="en-ZA" sz="2800" dirty="0"/>
          </a:p>
          <a:p>
            <a:endParaRPr lang="en-US" sz="3000" dirty="0" smtClean="0"/>
          </a:p>
          <a:p>
            <a:endParaRPr lang="en-US" sz="4400" b="1" dirty="0">
              <a:solidFill>
                <a:schemeClr val="bg1"/>
              </a:solidFill>
            </a:endParaRPr>
          </a:p>
          <a:p>
            <a:endParaRPr lang="en-US" sz="3000" dirty="0" smtClean="0"/>
          </a:p>
          <a:p>
            <a:pPr marL="0" indent="0">
              <a:buNone/>
            </a:pPr>
            <a:endParaRPr lang="en-US" dirty="0" smtClean="0"/>
          </a:p>
          <a:p>
            <a:pPr marL="0" indent="0">
              <a:buNone/>
            </a:pPr>
            <a:endParaRPr lang="en-US" dirty="0"/>
          </a:p>
        </p:txBody>
      </p:sp>
      <p:pic>
        <p:nvPicPr>
          <p:cNvPr id="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144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3892" y="990600"/>
            <a:ext cx="7796216" cy="5197477"/>
          </a:xfrm>
          <a:prstGeom prst="rect">
            <a:avLst/>
          </a:prstGeom>
        </p:spPr>
      </p:pic>
    </p:spTree>
    <p:extLst>
      <p:ext uri="{BB962C8B-B14F-4D97-AF65-F5344CB8AC3E}">
        <p14:creationId xmlns:p14="http://schemas.microsoft.com/office/powerpoint/2010/main" val="386774322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1506" name="Picture 11" descr="Powerpoint Presentation3"/>
          <p:cNvPicPr>
            <a:picLocks noChangeAspect="1" noChangeArrowheads="1"/>
          </p:cNvPicPr>
          <p:nvPr/>
        </p:nvPicPr>
        <p:blipFill>
          <a:blip r:embed="rId3" cstate="print"/>
          <a:srcRect/>
          <a:stretch>
            <a:fillRect/>
          </a:stretch>
        </p:blipFill>
        <p:spPr bwMode="auto">
          <a:xfrm>
            <a:off x="0" y="28303"/>
            <a:ext cx="9177338" cy="6891338"/>
          </a:xfrm>
          <a:prstGeom prst="rect">
            <a:avLst/>
          </a:prstGeom>
          <a:noFill/>
          <a:ln w="9525">
            <a:noFill/>
            <a:miter lim="800000"/>
            <a:headEnd/>
            <a:tailEnd/>
          </a:ln>
        </p:spPr>
      </p:pic>
      <p:sp>
        <p:nvSpPr>
          <p:cNvPr id="11267" name="Rectangle 12"/>
          <p:cNvSpPr>
            <a:spLocks noGrp="1" noChangeArrowheads="1"/>
          </p:cNvSpPr>
          <p:nvPr>
            <p:ph type="title"/>
          </p:nvPr>
        </p:nvSpPr>
        <p:spPr>
          <a:xfrm>
            <a:off x="-18256" y="2362200"/>
            <a:ext cx="9213850" cy="1279376"/>
          </a:xfrm>
        </p:spPr>
        <p:txBody>
          <a:bodyPr rtlCol="0">
            <a:normAutofit fontScale="90000"/>
          </a:bodyPr>
          <a:lstStyle/>
          <a:p>
            <a:pPr algn="ctr" eaLnBrk="1" fontAlgn="auto" hangingPunct="1">
              <a:spcAft>
                <a:spcPts val="0"/>
              </a:spcAft>
              <a:defRPr/>
            </a:pPr>
            <a:r>
              <a:rPr lang="en-US" sz="3400" dirty="0" smtClean="0"/>
              <a:t/>
            </a:r>
            <a:br>
              <a:rPr lang="en-US" sz="3400" dirty="0" smtClean="0"/>
            </a:br>
            <a:r>
              <a:rPr lang="en-US" sz="3400" dirty="0" smtClean="0"/>
              <a:t/>
            </a:r>
            <a:br>
              <a:rPr lang="en-US" sz="3400" dirty="0" smtClean="0"/>
            </a:br>
            <a:r>
              <a:rPr lang="en-US" sz="3400" dirty="0" smtClean="0"/>
              <a:t>	</a:t>
            </a:r>
            <a:r>
              <a:rPr lang="en-US" sz="6700" b="1" dirty="0" smtClean="0"/>
              <a:t/>
            </a:r>
            <a:br>
              <a:rPr lang="en-US" sz="6700" b="1" dirty="0" smtClean="0"/>
            </a:br>
            <a:r>
              <a:rPr lang="en-US" sz="6700" b="1" dirty="0" smtClean="0"/>
              <a:t>QUESTIONS?</a:t>
            </a:r>
            <a:r>
              <a:rPr lang="en-US" sz="6000" b="1" dirty="0" smtClean="0"/>
              <a:t/>
            </a:r>
            <a:br>
              <a:rPr lang="en-US" sz="6000" b="1" dirty="0" smtClean="0"/>
            </a:br>
            <a:r>
              <a:rPr lang="en-US" sz="6000" b="1" dirty="0" smtClean="0"/>
              <a:t/>
            </a:r>
            <a:br>
              <a:rPr lang="en-US" sz="6000" b="1" dirty="0" smtClean="0"/>
            </a:br>
            <a:endParaRPr lang="en-US" sz="6000" dirty="0" smtClean="0"/>
          </a:p>
        </p:txBody>
      </p:sp>
    </p:spTree>
    <p:extLst>
      <p:ext uri="{BB962C8B-B14F-4D97-AF65-F5344CB8AC3E}">
        <p14:creationId xmlns:p14="http://schemas.microsoft.com/office/powerpoint/2010/main" val="276000466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447801"/>
            <a:ext cx="8915400" cy="5095876"/>
          </a:xfrm>
        </p:spPr>
        <p:txBody>
          <a:bodyPr>
            <a:normAutofit lnSpcReduction="10000"/>
          </a:bodyPr>
          <a:lstStyle/>
          <a:p>
            <a:pPr>
              <a:lnSpc>
                <a:spcPct val="80000"/>
              </a:lnSpc>
            </a:pPr>
            <a:endParaRPr lang="en-US" sz="2200" dirty="0" smtClean="0"/>
          </a:p>
          <a:p>
            <a:pPr marL="0" indent="0" algn="ctr">
              <a:buNone/>
              <a:defRPr/>
            </a:pPr>
            <a:r>
              <a:rPr lang="en-US" b="1" dirty="0"/>
              <a:t>“</a:t>
            </a:r>
            <a:r>
              <a:rPr lang="en-US" b="1" i="1" dirty="0">
                <a:solidFill>
                  <a:srgbClr val="C00000"/>
                </a:solidFill>
              </a:rPr>
              <a:t>A</a:t>
            </a:r>
            <a:r>
              <a:rPr lang="en-US" b="1" i="1" dirty="0"/>
              <a:t> </a:t>
            </a:r>
            <a:r>
              <a:rPr lang="en-US" b="1" i="1" dirty="0">
                <a:solidFill>
                  <a:srgbClr val="C00000"/>
                </a:solidFill>
              </a:rPr>
              <a:t>project is a problem scheduled for </a:t>
            </a:r>
            <a:r>
              <a:rPr lang="en-US" b="1" i="1" dirty="0" smtClean="0">
                <a:solidFill>
                  <a:srgbClr val="C00000"/>
                </a:solidFill>
              </a:rPr>
              <a:t>solution</a:t>
            </a:r>
            <a:r>
              <a:rPr lang="en-US" b="1" dirty="0" smtClean="0"/>
              <a:t>”</a:t>
            </a:r>
            <a:r>
              <a:rPr lang="en-US" b="1" i="1" dirty="0" smtClean="0"/>
              <a:t> </a:t>
            </a:r>
          </a:p>
          <a:p>
            <a:pPr marL="0" indent="0" algn="ctr">
              <a:buNone/>
              <a:defRPr/>
            </a:pPr>
            <a:endParaRPr lang="en-US" b="1" i="1" dirty="0" smtClean="0"/>
          </a:p>
          <a:p>
            <a:pPr marL="400050" lvl="1" indent="0">
              <a:buNone/>
              <a:defRPr/>
            </a:pPr>
            <a:r>
              <a:rPr lang="en-US" sz="2400" dirty="0" smtClean="0"/>
              <a:t>A </a:t>
            </a:r>
            <a:r>
              <a:rPr lang="en-US" sz="2400" dirty="0"/>
              <a:t>problem is a </a:t>
            </a:r>
            <a:r>
              <a:rPr lang="en-US" sz="2400" i="1" dirty="0" smtClean="0"/>
              <a:t>gap </a:t>
            </a:r>
            <a:r>
              <a:rPr lang="en-US" sz="2400" i="1" dirty="0" smtClean="0">
                <a:solidFill>
                  <a:srgbClr val="C00000"/>
                </a:solidFill>
              </a:rPr>
              <a:t>(</a:t>
            </a:r>
            <a:r>
              <a:rPr lang="en-US" sz="2400" i="1" dirty="0">
                <a:solidFill>
                  <a:srgbClr val="C00000"/>
                </a:solidFill>
              </a:rPr>
              <a:t>achieving your objective) </a:t>
            </a:r>
            <a:r>
              <a:rPr lang="en-US" sz="2400" dirty="0"/>
              <a:t>between where you are and where you want to be, with an obstacle that prevents easy movement to close the </a:t>
            </a:r>
            <a:r>
              <a:rPr lang="en-US" sz="2400" dirty="0" smtClean="0"/>
              <a:t>gap</a:t>
            </a:r>
          </a:p>
          <a:p>
            <a:pPr marL="400050" lvl="1" indent="0">
              <a:buNone/>
              <a:defRPr/>
            </a:pPr>
            <a:endParaRPr lang="en-US" sz="2400" dirty="0" smtClean="0"/>
          </a:p>
          <a:p>
            <a:pPr lvl="1">
              <a:buClr>
                <a:srgbClr val="C00000"/>
              </a:buClr>
              <a:buFont typeface="Wingdings" panose="05000000000000000000" pitchFamily="2" charset="2"/>
              <a:buChar char="Ø"/>
              <a:defRPr/>
            </a:pPr>
            <a:r>
              <a:rPr lang="en-US" sz="2400" dirty="0" smtClean="0">
                <a:solidFill>
                  <a:srgbClr val="C00000"/>
                </a:solidFill>
              </a:rPr>
              <a:t>Where we are: </a:t>
            </a:r>
            <a:r>
              <a:rPr lang="en-US" sz="2400" dirty="0" smtClean="0"/>
              <a:t>Currently inconsistent, inaccurate reporting across municipalities</a:t>
            </a:r>
          </a:p>
          <a:p>
            <a:pPr lvl="1">
              <a:buClr>
                <a:srgbClr val="C00000"/>
              </a:buClr>
              <a:buFont typeface="Wingdings" panose="05000000000000000000" pitchFamily="2" charset="2"/>
              <a:buChar char="Ø"/>
              <a:defRPr/>
            </a:pPr>
            <a:r>
              <a:rPr lang="en-US" sz="2400" dirty="0" smtClean="0">
                <a:solidFill>
                  <a:srgbClr val="C00000"/>
                </a:solidFill>
              </a:rPr>
              <a:t>Where we want to be: </a:t>
            </a:r>
            <a:r>
              <a:rPr lang="en-US" sz="2400" dirty="0" smtClean="0"/>
              <a:t>consistent, accurate, comparable information across municipalities – hence mSCOA</a:t>
            </a:r>
          </a:p>
          <a:p>
            <a:pPr lvl="1">
              <a:buClr>
                <a:srgbClr val="C00000"/>
              </a:buClr>
              <a:buFont typeface="Wingdings" panose="05000000000000000000" pitchFamily="2" charset="2"/>
              <a:buChar char="Ø"/>
              <a:defRPr/>
            </a:pPr>
            <a:r>
              <a:rPr lang="en-US" sz="2400" dirty="0" smtClean="0">
                <a:solidFill>
                  <a:srgbClr val="C00000"/>
                </a:solidFill>
              </a:rPr>
              <a:t>The gap: </a:t>
            </a:r>
            <a:r>
              <a:rPr lang="en-US" sz="2400" dirty="0" smtClean="0"/>
              <a:t>moving from conventional reporting and budgeting to the 7 segments defined by mSCOA</a:t>
            </a:r>
            <a:endParaRPr lang="en-US" sz="2400" dirty="0"/>
          </a:p>
          <a:p>
            <a:pPr>
              <a:defRPr/>
            </a:pPr>
            <a:endParaRPr lang="en-US" i="1" dirty="0"/>
          </a:p>
          <a:p>
            <a:pPr marL="0" indent="0">
              <a:buNone/>
            </a:pPr>
            <a:endParaRPr lang="en-ZA" sz="2800" dirty="0">
              <a:solidFill>
                <a:schemeClr val="bg1">
                  <a:lumMod val="65000"/>
                </a:schemeClr>
              </a:solidFill>
            </a:endParaRPr>
          </a:p>
          <a:p>
            <a:endParaRPr lang="en-ZA" sz="2800" dirty="0"/>
          </a:p>
          <a:p>
            <a:endParaRPr lang="en-ZA" sz="2800" dirty="0"/>
          </a:p>
          <a:p>
            <a:endParaRPr lang="en-US" sz="3000" dirty="0" smtClean="0"/>
          </a:p>
          <a:p>
            <a:endParaRPr lang="en-US" sz="4400" b="1" dirty="0">
              <a:solidFill>
                <a:schemeClr val="bg1"/>
              </a:solidFill>
            </a:endParaRPr>
          </a:p>
          <a:p>
            <a:endParaRPr lang="en-US" sz="3000" dirty="0" smtClean="0"/>
          </a:p>
          <a:p>
            <a:pPr marL="0" indent="0">
              <a:buNone/>
            </a:pPr>
            <a:endParaRPr lang="en-US" dirty="0" smtClean="0"/>
          </a:p>
          <a:p>
            <a:pPr marL="0" indent="0">
              <a:buNone/>
            </a:pPr>
            <a:endParaRPr lang="en-US" dirty="0"/>
          </a:p>
        </p:txBody>
      </p:sp>
      <p:pic>
        <p:nvPicPr>
          <p:cNvPr id="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144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2268613" y="369957"/>
            <a:ext cx="4606774" cy="707886"/>
          </a:xfrm>
          <a:prstGeom prst="rect">
            <a:avLst/>
          </a:prstGeom>
          <a:noFill/>
        </p:spPr>
        <p:txBody>
          <a:bodyPr wrap="none" rtlCol="0">
            <a:spAutoFit/>
          </a:bodyPr>
          <a:lstStyle/>
          <a:p>
            <a:pPr algn="ctr"/>
            <a:r>
              <a:rPr lang="en-US" sz="4000" b="1" dirty="0" smtClean="0">
                <a:solidFill>
                  <a:schemeClr val="bg1"/>
                </a:solidFill>
              </a:rPr>
              <a:t>WHAT IS A PROJECT?</a:t>
            </a:r>
            <a:endParaRPr lang="en-US" sz="4000" b="1" dirty="0">
              <a:solidFill>
                <a:schemeClr val="bg1"/>
              </a:solidFill>
            </a:endParaRPr>
          </a:p>
        </p:txBody>
      </p:sp>
    </p:spTree>
    <p:extLst>
      <p:ext uri="{BB962C8B-B14F-4D97-AF65-F5344CB8AC3E}">
        <p14:creationId xmlns:p14="http://schemas.microsoft.com/office/powerpoint/2010/main" val="258626526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11213" y="2036950"/>
            <a:ext cx="4114800" cy="4029076"/>
          </a:xfrm>
        </p:spPr>
        <p:txBody>
          <a:bodyPr>
            <a:normAutofit/>
          </a:bodyPr>
          <a:lstStyle/>
          <a:p>
            <a:pPr algn="ctr">
              <a:lnSpc>
                <a:spcPct val="80000"/>
              </a:lnSpc>
            </a:pPr>
            <a:endParaRPr lang="en-ZA" sz="2400" i="1" dirty="0"/>
          </a:p>
          <a:p>
            <a:pPr marL="0" indent="0" algn="ctr">
              <a:lnSpc>
                <a:spcPct val="80000"/>
              </a:lnSpc>
              <a:buNone/>
            </a:pPr>
            <a:r>
              <a:rPr lang="en-ZA" sz="2400" dirty="0"/>
              <a:t>To manage the breadth or range of a project, active and proactive project management is required throughout the duration of the project.  </a:t>
            </a:r>
            <a:endParaRPr lang="en-ZA" sz="2400" dirty="0" smtClean="0"/>
          </a:p>
          <a:p>
            <a:pPr marL="0" indent="0" algn="ctr">
              <a:lnSpc>
                <a:spcPct val="80000"/>
              </a:lnSpc>
              <a:buNone/>
            </a:pPr>
            <a:endParaRPr lang="en-ZA" sz="2400" dirty="0"/>
          </a:p>
          <a:p>
            <a:pPr marL="0" indent="0" algn="ctr">
              <a:lnSpc>
                <a:spcPct val="80000"/>
              </a:lnSpc>
              <a:buNone/>
            </a:pPr>
            <a:r>
              <a:rPr lang="en-ZA" sz="2400" b="1" dirty="0" smtClean="0"/>
              <a:t>It </a:t>
            </a:r>
            <a:r>
              <a:rPr lang="en-ZA" sz="2400" b="1" dirty="0"/>
              <a:t>cannot be simply initiated and/or planned and left alone</a:t>
            </a:r>
            <a:endParaRPr lang="en-US" sz="2400" b="1" dirty="0"/>
          </a:p>
          <a:p>
            <a:pPr marL="0" indent="0">
              <a:buNone/>
            </a:pPr>
            <a:endParaRPr lang="en-ZA" sz="2800" dirty="0">
              <a:solidFill>
                <a:schemeClr val="bg1">
                  <a:lumMod val="65000"/>
                </a:schemeClr>
              </a:solidFill>
            </a:endParaRPr>
          </a:p>
          <a:p>
            <a:endParaRPr lang="en-ZA" sz="2800" dirty="0"/>
          </a:p>
          <a:p>
            <a:endParaRPr lang="en-ZA" sz="2800" dirty="0"/>
          </a:p>
          <a:p>
            <a:endParaRPr lang="en-US" sz="3000" dirty="0" smtClean="0"/>
          </a:p>
          <a:p>
            <a:endParaRPr lang="en-US" sz="4400" b="1" dirty="0">
              <a:solidFill>
                <a:schemeClr val="bg1"/>
              </a:solidFill>
            </a:endParaRPr>
          </a:p>
          <a:p>
            <a:endParaRPr lang="en-US" sz="3000" dirty="0" smtClean="0"/>
          </a:p>
          <a:p>
            <a:pPr marL="0" indent="0">
              <a:buNone/>
            </a:pPr>
            <a:endParaRPr lang="en-US" dirty="0" smtClean="0"/>
          </a:p>
          <a:p>
            <a:pPr marL="0" indent="0">
              <a:buNone/>
            </a:pPr>
            <a:endParaRPr lang="en-US" dirty="0"/>
          </a:p>
        </p:txBody>
      </p:sp>
      <p:pic>
        <p:nvPicPr>
          <p:cNvPr id="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144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2268613" y="369957"/>
            <a:ext cx="4606774" cy="707886"/>
          </a:xfrm>
          <a:prstGeom prst="rect">
            <a:avLst/>
          </a:prstGeom>
          <a:noFill/>
        </p:spPr>
        <p:txBody>
          <a:bodyPr wrap="none" rtlCol="0">
            <a:spAutoFit/>
          </a:bodyPr>
          <a:lstStyle/>
          <a:p>
            <a:pPr algn="ctr"/>
            <a:r>
              <a:rPr lang="en-US" sz="4000" b="1" dirty="0" smtClean="0">
                <a:solidFill>
                  <a:schemeClr val="bg1"/>
                </a:solidFill>
              </a:rPr>
              <a:t>WHAT IS A PROJECT?</a:t>
            </a:r>
            <a:endParaRPr lang="en-US" sz="4000" b="1" dirty="0">
              <a:solidFill>
                <a:schemeClr val="bg1"/>
              </a:solidFill>
            </a:endParaRPr>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67250" y="1947864"/>
            <a:ext cx="4095750" cy="4095750"/>
          </a:xfrm>
          <a:prstGeom prst="rect">
            <a:avLst/>
          </a:prstGeom>
        </p:spPr>
      </p:pic>
    </p:spTree>
    <p:extLst>
      <p:ext uri="{BB962C8B-B14F-4D97-AF65-F5344CB8AC3E}">
        <p14:creationId xmlns:p14="http://schemas.microsoft.com/office/powerpoint/2010/main" val="154624642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1683841"/>
            <a:ext cx="8839200" cy="1295399"/>
          </a:xfrm>
        </p:spPr>
        <p:txBody>
          <a:bodyPr>
            <a:normAutofit/>
          </a:bodyPr>
          <a:lstStyle/>
          <a:p>
            <a:pPr marL="0" indent="0">
              <a:buNone/>
              <a:defRPr/>
            </a:pPr>
            <a:r>
              <a:rPr lang="en-US" sz="2800" b="1" dirty="0"/>
              <a:t>Project management is the planning, scheduling, and controlling of project activities to meet project </a:t>
            </a:r>
            <a:r>
              <a:rPr lang="en-US" sz="2800" b="1" dirty="0" smtClean="0"/>
              <a:t>objectives</a:t>
            </a:r>
            <a:endParaRPr lang="en-US" sz="2800" b="1" dirty="0"/>
          </a:p>
          <a:p>
            <a:pPr>
              <a:defRPr/>
            </a:pPr>
            <a:endParaRPr lang="en-US" sz="2400" b="1" dirty="0"/>
          </a:p>
          <a:p>
            <a:pPr marL="0" indent="0">
              <a:buNone/>
            </a:pPr>
            <a:endParaRPr lang="en-ZA" sz="2800" dirty="0">
              <a:solidFill>
                <a:schemeClr val="bg1">
                  <a:lumMod val="65000"/>
                </a:schemeClr>
              </a:solidFill>
            </a:endParaRPr>
          </a:p>
          <a:p>
            <a:endParaRPr lang="en-ZA" sz="2800" dirty="0"/>
          </a:p>
          <a:p>
            <a:endParaRPr lang="en-ZA" sz="2800" dirty="0"/>
          </a:p>
          <a:p>
            <a:endParaRPr lang="en-US" sz="3000" dirty="0" smtClean="0"/>
          </a:p>
          <a:p>
            <a:endParaRPr lang="en-US" sz="4400" b="1" dirty="0">
              <a:solidFill>
                <a:schemeClr val="bg1"/>
              </a:solidFill>
            </a:endParaRPr>
          </a:p>
          <a:p>
            <a:endParaRPr lang="en-US" sz="3000" dirty="0" smtClean="0"/>
          </a:p>
          <a:p>
            <a:pPr marL="0" indent="0">
              <a:buNone/>
            </a:pPr>
            <a:endParaRPr lang="en-US" dirty="0" smtClean="0"/>
          </a:p>
          <a:p>
            <a:pPr marL="0" indent="0">
              <a:buNone/>
            </a:pPr>
            <a:endParaRPr lang="en-US" dirty="0"/>
          </a:p>
        </p:txBody>
      </p:sp>
      <p:pic>
        <p:nvPicPr>
          <p:cNvPr id="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144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788977" y="369957"/>
            <a:ext cx="7566046" cy="707886"/>
          </a:xfrm>
          <a:prstGeom prst="rect">
            <a:avLst/>
          </a:prstGeom>
          <a:noFill/>
        </p:spPr>
        <p:txBody>
          <a:bodyPr wrap="none" rtlCol="0">
            <a:spAutoFit/>
          </a:bodyPr>
          <a:lstStyle/>
          <a:p>
            <a:pPr algn="ctr"/>
            <a:r>
              <a:rPr lang="en-US" sz="4000" b="1" dirty="0" smtClean="0">
                <a:solidFill>
                  <a:schemeClr val="bg1"/>
                </a:solidFill>
              </a:rPr>
              <a:t>WHAT IS PROJECT MANAGEMENT?</a:t>
            </a:r>
            <a:endParaRPr lang="en-US" sz="4000" b="1" dirty="0">
              <a:solidFill>
                <a:schemeClr val="bg1"/>
              </a:solidFill>
            </a:endParaRPr>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43000" y="2983084"/>
            <a:ext cx="3128488" cy="3541685"/>
          </a:xfrm>
          <a:prstGeom prst="rect">
            <a:avLst/>
          </a:prstGeom>
        </p:spPr>
      </p:pic>
      <p:sp>
        <p:nvSpPr>
          <p:cNvPr id="5" name="TextBox 4"/>
          <p:cNvSpPr txBox="1"/>
          <p:nvPr/>
        </p:nvSpPr>
        <p:spPr>
          <a:xfrm>
            <a:off x="4876800" y="3276600"/>
            <a:ext cx="3810000" cy="2954655"/>
          </a:xfrm>
          <a:prstGeom prst="rect">
            <a:avLst/>
          </a:prstGeom>
          <a:noFill/>
        </p:spPr>
        <p:txBody>
          <a:bodyPr wrap="square" rtlCol="0">
            <a:spAutoFit/>
          </a:bodyPr>
          <a:lstStyle/>
          <a:p>
            <a:pPr algn="r"/>
            <a:r>
              <a:rPr lang="en-US" sz="2400" dirty="0"/>
              <a:t>Project management is a set of </a:t>
            </a:r>
            <a:r>
              <a:rPr lang="en-US" sz="2400" dirty="0">
                <a:solidFill>
                  <a:srgbClr val="C00000"/>
                </a:solidFill>
              </a:rPr>
              <a:t>tools, skills, techniques, </a:t>
            </a:r>
            <a:r>
              <a:rPr lang="en-US" sz="2400" dirty="0"/>
              <a:t>and </a:t>
            </a:r>
            <a:r>
              <a:rPr lang="en-US" sz="2400" dirty="0">
                <a:solidFill>
                  <a:srgbClr val="C00000"/>
                </a:solidFill>
              </a:rPr>
              <a:t>knowledge</a:t>
            </a:r>
            <a:r>
              <a:rPr lang="en-US" sz="2400" dirty="0"/>
              <a:t> that enable you to successfully complete a project (achieve desired results) on time and at or under </a:t>
            </a:r>
            <a:r>
              <a:rPr lang="en-US" sz="2400" dirty="0" smtClean="0"/>
              <a:t>budget</a:t>
            </a:r>
            <a:endParaRPr lang="en-US" sz="2400" dirty="0"/>
          </a:p>
          <a:p>
            <a:endParaRPr lang="en-ZA" dirty="0"/>
          </a:p>
        </p:txBody>
      </p:sp>
    </p:spTree>
    <p:extLst>
      <p:ext uri="{BB962C8B-B14F-4D97-AF65-F5344CB8AC3E}">
        <p14:creationId xmlns:p14="http://schemas.microsoft.com/office/powerpoint/2010/main" val="359187530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67400" y="1692806"/>
            <a:ext cx="2857500" cy="4850871"/>
          </a:xfrm>
          <a:prstGeom prst="rect">
            <a:avLst/>
          </a:prstGeom>
          <a:scene3d>
            <a:camera prst="orthographicFront"/>
            <a:lightRig rig="flat" dir="t"/>
          </a:scene3d>
        </p:spPr>
      </p:pic>
      <p:pic>
        <p:nvPicPr>
          <p:cNvPr id="1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144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1438995" y="369957"/>
            <a:ext cx="6266010" cy="707886"/>
          </a:xfrm>
          <a:prstGeom prst="rect">
            <a:avLst/>
          </a:prstGeom>
          <a:noFill/>
        </p:spPr>
        <p:txBody>
          <a:bodyPr wrap="none" rtlCol="0">
            <a:spAutoFit/>
          </a:bodyPr>
          <a:lstStyle/>
          <a:p>
            <a:pPr algn="ctr"/>
            <a:r>
              <a:rPr lang="en-US" sz="4000" b="1" dirty="0" smtClean="0">
                <a:solidFill>
                  <a:schemeClr val="bg1"/>
                </a:solidFill>
              </a:rPr>
              <a:t>PROJECT MANAGEMENT IS…</a:t>
            </a:r>
            <a:endParaRPr lang="en-US" sz="4000" b="1" dirty="0">
              <a:solidFill>
                <a:schemeClr val="bg1"/>
              </a:solidFill>
            </a:endParaRPr>
          </a:p>
        </p:txBody>
      </p:sp>
      <p:sp>
        <p:nvSpPr>
          <p:cNvPr id="5" name="TextBox 4"/>
          <p:cNvSpPr txBox="1"/>
          <p:nvPr/>
        </p:nvSpPr>
        <p:spPr>
          <a:xfrm>
            <a:off x="381000" y="1562818"/>
            <a:ext cx="5486400" cy="5078313"/>
          </a:xfrm>
          <a:prstGeom prst="rect">
            <a:avLst/>
          </a:prstGeom>
          <a:noFill/>
        </p:spPr>
        <p:txBody>
          <a:bodyPr wrap="square" rtlCol="0">
            <a:spAutoFit/>
          </a:bodyPr>
          <a:lstStyle/>
          <a:p>
            <a:pPr marL="342900" indent="-342900">
              <a:spcBef>
                <a:spcPts val="1200"/>
              </a:spcBef>
              <a:buClr>
                <a:srgbClr val="C00000"/>
              </a:buClr>
              <a:buFont typeface="Wingdings" panose="05000000000000000000" pitchFamily="2" charset="2"/>
              <a:buChar char="ü"/>
            </a:pPr>
            <a:r>
              <a:rPr lang="en-ZA" sz="2400" dirty="0"/>
              <a:t>A roadmap for addressing critical questions </a:t>
            </a:r>
          </a:p>
          <a:p>
            <a:pPr marL="342900" indent="-342900">
              <a:spcBef>
                <a:spcPts val="1200"/>
              </a:spcBef>
              <a:buClr>
                <a:srgbClr val="C00000"/>
              </a:buClr>
              <a:buFont typeface="Wingdings" panose="05000000000000000000" pitchFamily="2" charset="2"/>
              <a:buChar char="ü"/>
            </a:pPr>
            <a:r>
              <a:rPr lang="en-ZA" sz="2400" dirty="0"/>
              <a:t>A method for measuring results</a:t>
            </a:r>
          </a:p>
          <a:p>
            <a:pPr marL="342900" indent="-342900">
              <a:spcBef>
                <a:spcPts val="1200"/>
              </a:spcBef>
              <a:buClr>
                <a:srgbClr val="C00000"/>
              </a:buClr>
              <a:buFont typeface="Wingdings" panose="05000000000000000000" pitchFamily="2" charset="2"/>
              <a:buChar char="ü"/>
            </a:pPr>
            <a:r>
              <a:rPr lang="en-ZA" sz="2400" dirty="0" smtClean="0"/>
              <a:t>A means for identifying and addressing problems</a:t>
            </a:r>
            <a:endParaRPr lang="en-ZA" sz="2400" dirty="0"/>
          </a:p>
          <a:p>
            <a:pPr marL="342900" indent="-342900">
              <a:spcBef>
                <a:spcPts val="1200"/>
              </a:spcBef>
              <a:buClr>
                <a:srgbClr val="C00000"/>
              </a:buClr>
              <a:buFont typeface="Wingdings" panose="05000000000000000000" pitchFamily="2" charset="2"/>
              <a:buChar char="ü"/>
            </a:pPr>
            <a:r>
              <a:rPr lang="en-ZA" sz="2400" dirty="0"/>
              <a:t>A formal mechanism for managing </a:t>
            </a:r>
            <a:r>
              <a:rPr lang="en-ZA" sz="2400" dirty="0" smtClean="0"/>
              <a:t>change</a:t>
            </a:r>
            <a:endParaRPr lang="en-ZA" sz="2400" dirty="0"/>
          </a:p>
          <a:p>
            <a:pPr marL="342900" indent="-342900">
              <a:spcBef>
                <a:spcPts val="1200"/>
              </a:spcBef>
              <a:buClr>
                <a:srgbClr val="C00000"/>
              </a:buClr>
              <a:buFont typeface="Wingdings" panose="05000000000000000000" pitchFamily="2" charset="2"/>
              <a:buChar char="ü"/>
            </a:pPr>
            <a:r>
              <a:rPr lang="en-ZA" sz="2400" dirty="0" smtClean="0"/>
              <a:t>A means for </a:t>
            </a:r>
            <a:r>
              <a:rPr lang="en-ZA" sz="2400" dirty="0"/>
              <a:t>results</a:t>
            </a:r>
          </a:p>
          <a:p>
            <a:pPr marL="342900" indent="-342900">
              <a:spcBef>
                <a:spcPts val="1200"/>
              </a:spcBef>
              <a:buClr>
                <a:srgbClr val="C00000"/>
              </a:buClr>
              <a:buFont typeface="Wingdings" panose="05000000000000000000" pitchFamily="2" charset="2"/>
              <a:buChar char="ü"/>
            </a:pPr>
            <a:r>
              <a:rPr lang="en-ZA" sz="2400" dirty="0"/>
              <a:t>A mechanism for evaluating the process</a:t>
            </a:r>
          </a:p>
          <a:p>
            <a:pPr marL="342900" indent="-342900">
              <a:spcBef>
                <a:spcPts val="1200"/>
              </a:spcBef>
              <a:buClr>
                <a:srgbClr val="C00000"/>
              </a:buClr>
              <a:buFont typeface="Wingdings" panose="05000000000000000000" pitchFamily="2" charset="2"/>
              <a:buChar char="ü"/>
            </a:pPr>
            <a:r>
              <a:rPr lang="en-ZA" sz="2400" dirty="0"/>
              <a:t>A vehicle for communicating project activities to others</a:t>
            </a:r>
          </a:p>
        </p:txBody>
      </p:sp>
    </p:spTree>
    <p:extLst>
      <p:ext uri="{BB962C8B-B14F-4D97-AF65-F5344CB8AC3E}">
        <p14:creationId xmlns:p14="http://schemas.microsoft.com/office/powerpoint/2010/main" val="130514078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F6D77BA75D44BC469ABAE46C07B5E9FF" ma:contentTypeVersion="1" ma:contentTypeDescription="Create a new document." ma:contentTypeScope="" ma:versionID="fe50b6b98f897cf800d4d84fb3dd0e49">
  <xsd:schema xmlns:xsd="http://www.w3.org/2001/XMLSchema" xmlns:xs="http://www.w3.org/2001/XMLSchema" xmlns:p="http://schemas.microsoft.com/office/2006/metadata/properties" xmlns:ns1="http://schemas.microsoft.com/sharepoint/v3" targetNamespace="http://schemas.microsoft.com/office/2006/metadata/properties" ma:root="true" ma:fieldsID="a447206dab0015f8b9f8924535193e8c" ns1:_="">
    <xsd:import namespace="http://schemas.microsoft.com/sharepoint/v3"/>
    <xsd:element name="properties">
      <xsd:complexType>
        <xsd:sequence>
          <xsd:element name="documentManagement">
            <xsd:complexType>
              <xsd:all>
                <xsd:element ref="ns1:PublishingStartDate" minOccurs="0"/>
                <xsd:element ref="ns1:PublishingExpiration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Scheduling Start Date" ma:description="" ma:hidden="true" ma:internalName="PublishingStartDate">
      <xsd:simpleType>
        <xsd:restriction base="dms:Unknown"/>
      </xsd:simpleType>
    </xsd:element>
    <xsd:element name="PublishingExpirationDate" ma:index="9" nillable="true" ma:displayName="Scheduling End Date" ma:description="" ma:hidden="true" ma:internalName="PublishingExpirationDat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documentManagement>
    <PublishingExpirationDate xmlns="http://schemas.microsoft.com/sharepoint/v3" xsi:nil="true"/>
    <PublishingStartDate xmlns="http://schemas.microsoft.com/sharepoint/v3" xsi:nil="true"/>
  </documentManagement>
</p:properties>
</file>

<file path=customXml/itemProps1.xml><?xml version="1.0" encoding="utf-8"?>
<ds:datastoreItem xmlns:ds="http://schemas.openxmlformats.org/officeDocument/2006/customXml" ds:itemID="{0D373EBC-6815-48CF-B40F-EADDDA0C571E}"/>
</file>

<file path=customXml/itemProps2.xml><?xml version="1.0" encoding="utf-8"?>
<ds:datastoreItem xmlns:ds="http://schemas.openxmlformats.org/officeDocument/2006/customXml" ds:itemID="{87BE2CCA-8DC0-4C5D-9E0F-41BB97E311AB}"/>
</file>

<file path=customXml/itemProps3.xml><?xml version="1.0" encoding="utf-8"?>
<ds:datastoreItem xmlns:ds="http://schemas.openxmlformats.org/officeDocument/2006/customXml" ds:itemID="{B2F83D2F-BA6F-41BE-99C7-9FB6AF66D7A1}"/>
</file>

<file path=docProps/app.xml><?xml version="1.0" encoding="utf-8"?>
<Properties xmlns="http://schemas.openxmlformats.org/officeDocument/2006/extended-properties" xmlns:vt="http://schemas.openxmlformats.org/officeDocument/2006/docPropsVTypes">
  <Template/>
  <TotalTime>6222</TotalTime>
  <Words>3269</Words>
  <Application>Microsoft Office PowerPoint</Application>
  <PresentationFormat>On-screen Show (4:3)</PresentationFormat>
  <Paragraphs>800</Paragraphs>
  <Slides>59</Slides>
  <Notes>58</Notes>
  <HiddenSlides>0</HiddenSlides>
  <MMClips>0</MMClips>
  <ScaleCrop>false</ScaleCrop>
  <HeadingPairs>
    <vt:vector size="8" baseType="variant">
      <vt:variant>
        <vt:lpstr>Fonts Used</vt:lpstr>
      </vt:variant>
      <vt:variant>
        <vt:i4>10</vt:i4>
      </vt:variant>
      <vt:variant>
        <vt:lpstr>Theme</vt:lpstr>
      </vt:variant>
      <vt:variant>
        <vt:i4>1</vt:i4>
      </vt:variant>
      <vt:variant>
        <vt:lpstr>Embedded OLE Servers</vt:lpstr>
      </vt:variant>
      <vt:variant>
        <vt:i4>1</vt:i4>
      </vt:variant>
      <vt:variant>
        <vt:lpstr>Slide Titles</vt:lpstr>
      </vt:variant>
      <vt:variant>
        <vt:i4>59</vt:i4>
      </vt:variant>
    </vt:vector>
  </HeadingPairs>
  <TitlesOfParts>
    <vt:vector size="71" baseType="lpstr">
      <vt:lpstr>ＭＳ Ｐゴシック</vt:lpstr>
      <vt:lpstr>Arial</vt:lpstr>
      <vt:lpstr>Calibri</vt:lpstr>
      <vt:lpstr>Calibri (Body)</vt:lpstr>
      <vt:lpstr>Courier New</vt:lpstr>
      <vt:lpstr>MV Boli</vt:lpstr>
      <vt:lpstr>Tahoma</vt:lpstr>
      <vt:lpstr>Times New Roman</vt:lpstr>
      <vt:lpstr>Wingdings</vt:lpstr>
      <vt:lpstr>Wingdings 2</vt:lpstr>
      <vt:lpstr>Office Theme</vt:lpstr>
      <vt:lpstr>Bitmap Image</vt:lpstr>
      <vt:lpstr> PROJECT MANAGENT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PLANNING – TRACKING PROGRESS</vt:lpstr>
      <vt:lpstr>PLANNING – RISK MANAGEMENT</vt:lpstr>
      <vt:lpstr>RISK MANAGEMENT</vt:lpstr>
      <vt:lpstr>RISK MANAGEMENT PROCESS</vt:lpstr>
      <vt:lpstr>PowerPoint Presentation</vt:lpstr>
      <vt:lpstr>MONOTORING/CONTROLLING/ EXECUTING</vt:lpstr>
      <vt:lpstr>PowerPoint Presentation</vt:lpstr>
      <vt:lpstr>CONTROLLING/EXCECUTING – SCOPE MANAGEMENT</vt:lpstr>
      <vt:lpstr>CONTROLLING PROCESS</vt:lpstr>
      <vt:lpstr>EXECUTING PROCESS</vt:lpstr>
      <vt:lpstr>PowerPoint Presentation</vt:lpstr>
      <vt:lpstr>PowerPoint Presentation</vt:lpstr>
      <vt:lpstr>CONFIRM COMPLETION</vt:lpstr>
      <vt:lpstr>Project Closeout Checklist</vt:lpstr>
      <vt:lpstr>PowerPoint Presentation</vt:lpstr>
      <vt:lpstr>PowerPoint Presentation</vt:lpstr>
      <vt:lpstr>PowerPoint Presentation</vt:lpstr>
      <vt:lpstr>PowerPoint Presentation</vt:lpstr>
      <vt:lpstr>PowerPoint Presentation</vt:lpstr>
      <vt:lpstr>    QUESTIONS?  </vt:lpstr>
    </vt:vector>
  </TitlesOfParts>
  <Company>Accenture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mSCOA Project Phase 4:</dc:title>
  <dc:creator>Silma  m koekemoer</dc:creator>
  <cp:lastModifiedBy>Marli van der Woude</cp:lastModifiedBy>
  <cp:revision>238</cp:revision>
  <dcterms:created xsi:type="dcterms:W3CDTF">2015-02-04T13:07:53Z</dcterms:created>
  <dcterms:modified xsi:type="dcterms:W3CDTF">2016-06-03T09:34:34Z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0x010100F6D77BA75D44BC469ABAE46C07B5E9FF</vt:lpwstr>
  </property>
</Properties>
</file>